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p:sldMasterIdLst>
    <p:sldMasterId id="2147483657" r:id="rId1"/>
  </p:sldMasterIdLst>
  <p:notesMasterIdLst>
    <p:notesMasterId r:id="rId45"/>
  </p:notesMasterIdLst>
  <p:handoutMasterIdLst>
    <p:handoutMasterId r:id="rId46"/>
  </p:handoutMasterIdLst>
  <p:sldIdLst>
    <p:sldId id="925" r:id="rId2"/>
    <p:sldId id="938" r:id="rId3"/>
    <p:sldId id="997" r:id="rId4"/>
    <p:sldId id="947" r:id="rId5"/>
    <p:sldId id="954" r:id="rId6"/>
    <p:sldId id="956" r:id="rId7"/>
    <p:sldId id="1000" r:id="rId8"/>
    <p:sldId id="959" r:id="rId9"/>
    <p:sldId id="957" r:id="rId10"/>
    <p:sldId id="958" r:id="rId11"/>
    <p:sldId id="949" r:id="rId12"/>
    <p:sldId id="965" r:id="rId13"/>
    <p:sldId id="966" r:id="rId14"/>
    <p:sldId id="999" r:id="rId15"/>
    <p:sldId id="1001" r:id="rId16"/>
    <p:sldId id="1003" r:id="rId17"/>
    <p:sldId id="1004" r:id="rId18"/>
    <p:sldId id="1005" r:id="rId19"/>
    <p:sldId id="1002" r:id="rId20"/>
    <p:sldId id="968" r:id="rId21"/>
    <p:sldId id="969" r:id="rId22"/>
    <p:sldId id="970" r:id="rId23"/>
    <p:sldId id="971" r:id="rId24"/>
    <p:sldId id="972" r:id="rId25"/>
    <p:sldId id="973" r:id="rId26"/>
    <p:sldId id="974" r:id="rId27"/>
    <p:sldId id="981" r:id="rId28"/>
    <p:sldId id="982" r:id="rId29"/>
    <p:sldId id="983" r:id="rId30"/>
    <p:sldId id="984" r:id="rId31"/>
    <p:sldId id="994" r:id="rId32"/>
    <p:sldId id="993" r:id="rId33"/>
    <p:sldId id="986" r:id="rId34"/>
    <p:sldId id="987" r:id="rId35"/>
    <p:sldId id="1008" r:id="rId36"/>
    <p:sldId id="976" r:id="rId37"/>
    <p:sldId id="1007" r:id="rId38"/>
    <p:sldId id="1009" r:id="rId39"/>
    <p:sldId id="1010" r:id="rId40"/>
    <p:sldId id="1011" r:id="rId41"/>
    <p:sldId id="977" r:id="rId42"/>
    <p:sldId id="978" r:id="rId43"/>
    <p:sldId id="1006" r:id="rId44"/>
  </p:sldIdLst>
  <p:sldSz cx="9144000" cy="6858000" type="letter"/>
  <p:notesSz cx="7010400" cy="9236075"/>
  <p:custDataLst>
    <p:tags r:id="rId47"/>
  </p:custDataLst>
  <p:defaultTextStyle>
    <a:defPPr>
      <a:defRPr lang="en-US"/>
    </a:defPPr>
    <a:lvl1pPr algn="ctr" rtl="0" eaLnBrk="0" fontAlgn="base" hangingPunct="0">
      <a:spcBef>
        <a:spcPct val="50000"/>
      </a:spcBef>
      <a:spcAft>
        <a:spcPct val="0"/>
      </a:spcAft>
      <a:defRPr sz="1200" kern="1200">
        <a:solidFill>
          <a:srgbClr val="000000"/>
        </a:solidFill>
        <a:latin typeface="Arial" charset="0"/>
        <a:ea typeface="+mn-ea"/>
        <a:cs typeface="+mn-cs"/>
      </a:defRPr>
    </a:lvl1pPr>
    <a:lvl2pPr marL="457200" algn="ctr" rtl="0" eaLnBrk="0" fontAlgn="base" hangingPunct="0">
      <a:spcBef>
        <a:spcPct val="50000"/>
      </a:spcBef>
      <a:spcAft>
        <a:spcPct val="0"/>
      </a:spcAft>
      <a:defRPr sz="1200" kern="1200">
        <a:solidFill>
          <a:srgbClr val="000000"/>
        </a:solidFill>
        <a:latin typeface="Arial" charset="0"/>
        <a:ea typeface="+mn-ea"/>
        <a:cs typeface="+mn-cs"/>
      </a:defRPr>
    </a:lvl2pPr>
    <a:lvl3pPr marL="914400" algn="ctr" rtl="0" eaLnBrk="0" fontAlgn="base" hangingPunct="0">
      <a:spcBef>
        <a:spcPct val="50000"/>
      </a:spcBef>
      <a:spcAft>
        <a:spcPct val="0"/>
      </a:spcAft>
      <a:defRPr sz="1200" kern="1200">
        <a:solidFill>
          <a:srgbClr val="000000"/>
        </a:solidFill>
        <a:latin typeface="Arial" charset="0"/>
        <a:ea typeface="+mn-ea"/>
        <a:cs typeface="+mn-cs"/>
      </a:defRPr>
    </a:lvl3pPr>
    <a:lvl4pPr marL="1371600" algn="ctr" rtl="0" eaLnBrk="0" fontAlgn="base" hangingPunct="0">
      <a:spcBef>
        <a:spcPct val="50000"/>
      </a:spcBef>
      <a:spcAft>
        <a:spcPct val="0"/>
      </a:spcAft>
      <a:defRPr sz="1200" kern="1200">
        <a:solidFill>
          <a:srgbClr val="000000"/>
        </a:solidFill>
        <a:latin typeface="Arial" charset="0"/>
        <a:ea typeface="+mn-ea"/>
        <a:cs typeface="+mn-cs"/>
      </a:defRPr>
    </a:lvl4pPr>
    <a:lvl5pPr marL="1828800" algn="ctr" rtl="0" eaLnBrk="0" fontAlgn="base" hangingPunct="0">
      <a:spcBef>
        <a:spcPct val="50000"/>
      </a:spcBef>
      <a:spcAft>
        <a:spcPct val="0"/>
      </a:spcAft>
      <a:defRPr sz="1200" kern="1200">
        <a:solidFill>
          <a:srgbClr val="000000"/>
        </a:solidFill>
        <a:latin typeface="Arial" charset="0"/>
        <a:ea typeface="+mn-ea"/>
        <a:cs typeface="+mn-cs"/>
      </a:defRPr>
    </a:lvl5pPr>
    <a:lvl6pPr marL="2286000" algn="l" defTabSz="914400" rtl="0" eaLnBrk="1" latinLnBrk="0" hangingPunct="1">
      <a:defRPr sz="1200" kern="1200">
        <a:solidFill>
          <a:srgbClr val="000000"/>
        </a:solidFill>
        <a:latin typeface="Arial" charset="0"/>
        <a:ea typeface="+mn-ea"/>
        <a:cs typeface="+mn-cs"/>
      </a:defRPr>
    </a:lvl6pPr>
    <a:lvl7pPr marL="2743200" algn="l" defTabSz="914400" rtl="0" eaLnBrk="1" latinLnBrk="0" hangingPunct="1">
      <a:defRPr sz="1200" kern="1200">
        <a:solidFill>
          <a:srgbClr val="000000"/>
        </a:solidFill>
        <a:latin typeface="Arial" charset="0"/>
        <a:ea typeface="+mn-ea"/>
        <a:cs typeface="+mn-cs"/>
      </a:defRPr>
    </a:lvl7pPr>
    <a:lvl8pPr marL="3200400" algn="l" defTabSz="914400" rtl="0" eaLnBrk="1" latinLnBrk="0" hangingPunct="1">
      <a:defRPr sz="1200" kern="1200">
        <a:solidFill>
          <a:srgbClr val="000000"/>
        </a:solidFill>
        <a:latin typeface="Arial" charset="0"/>
        <a:ea typeface="+mn-ea"/>
        <a:cs typeface="+mn-cs"/>
      </a:defRPr>
    </a:lvl8pPr>
    <a:lvl9pPr marL="3657600" algn="l" defTabSz="914400" rtl="0" eaLnBrk="1" latinLnBrk="0" hangingPunct="1">
      <a:defRPr sz="12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1442">
          <p15:clr>
            <a:srgbClr val="A4A3A4"/>
          </p15:clr>
        </p15:guide>
        <p15:guide id="2" pos="5649">
          <p15:clr>
            <a:srgbClr val="A4A3A4"/>
          </p15:clr>
        </p15:guide>
        <p15:guide id="3" pos="626">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DDDDDD"/>
    <a:srgbClr val="3A6008"/>
    <a:srgbClr val="CC3300"/>
    <a:srgbClr val="EAEAEA"/>
    <a:srgbClr val="808080"/>
    <a:srgbClr val="FFFFFF"/>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47" autoAdjust="0"/>
    <p:restoredTop sz="75702" autoAdjust="0"/>
  </p:normalViewPr>
  <p:slideViewPr>
    <p:cSldViewPr snapToGrid="0">
      <p:cViewPr varScale="1">
        <p:scale>
          <a:sx n="68" d="100"/>
          <a:sy n="68" d="100"/>
        </p:scale>
        <p:origin x="2094" y="66"/>
      </p:cViewPr>
      <p:guideLst>
        <p:guide orient="horz" pos="1442"/>
        <p:guide pos="5649"/>
        <p:guide pos="626"/>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2" d="100"/>
          <a:sy n="82" d="100"/>
        </p:scale>
        <p:origin x="-1572" y="-102"/>
      </p:cViewPr>
      <p:guideLst>
        <p:guide orient="horz" pos="2909"/>
        <p:guide pos="2208"/>
      </p:guideLst>
    </p:cSldViewPr>
  </p:notesViewPr>
  <p:gridSpacing cx="75895" cy="7589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7FD89A-12FB-4C4F-9B68-F00846955C3E}" type="doc">
      <dgm:prSet loTypeId="urn:microsoft.com/office/officeart/2008/layout/HorizontalMultiLevelHierarchy" loCatId="hierarchy" qsTypeId="urn:microsoft.com/office/officeart/2005/8/quickstyle/simple4" qsCatId="simple" csTypeId="urn:microsoft.com/office/officeart/2005/8/colors/accent1_2" csCatId="accent1" phldr="1"/>
      <dgm:spPr/>
      <dgm:t>
        <a:bodyPr/>
        <a:lstStyle/>
        <a:p>
          <a:endParaRPr lang="en-US"/>
        </a:p>
      </dgm:t>
    </dgm:pt>
    <dgm:pt modelId="{C033D0EE-2A6B-4874-AAE8-E3DA401BD02D}">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600" b="1" dirty="0">
              <a:latin typeface="Calibri" panose="020F0502020204030204" pitchFamily="34" charset="0"/>
              <a:cs typeface="Calibri" panose="020F0502020204030204" pitchFamily="34" charset="0"/>
            </a:rPr>
            <a:t>All Variables</a:t>
          </a:r>
        </a:p>
      </dgm:t>
    </dgm:pt>
    <dgm:pt modelId="{B12D9E04-1B09-4E73-8AAB-F434234F02CA}" type="parTrans" cxnId="{D2EAA998-BFEE-41D3-9979-F02F43587F9B}">
      <dgm:prSet/>
      <dgm:spPr/>
      <dgm:t>
        <a:bodyPr/>
        <a:lstStyle/>
        <a:p>
          <a:endParaRPr lang="en-US" sz="1600" b="1">
            <a:latin typeface="Calibri" panose="020F0502020204030204" pitchFamily="34" charset="0"/>
            <a:cs typeface="Calibri" panose="020F0502020204030204" pitchFamily="34" charset="0"/>
          </a:endParaRPr>
        </a:p>
      </dgm:t>
    </dgm:pt>
    <dgm:pt modelId="{6731990F-9D15-4331-AF88-6EE32001705E}" type="sibTrans" cxnId="{D2EAA998-BFEE-41D3-9979-F02F43587F9B}">
      <dgm:prSet/>
      <dgm:spPr/>
      <dgm:t>
        <a:bodyPr/>
        <a:lstStyle/>
        <a:p>
          <a:endParaRPr lang="en-US" sz="1600" b="1">
            <a:latin typeface="Calibri" panose="020F0502020204030204" pitchFamily="34" charset="0"/>
            <a:cs typeface="Calibri" panose="020F0502020204030204" pitchFamily="34" charset="0"/>
          </a:endParaRPr>
        </a:p>
      </dgm:t>
    </dgm:pt>
    <dgm:pt modelId="{C31C7C80-2C8F-4D23-86FF-D51B9E39C17B}">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600" b="1" dirty="0">
              <a:latin typeface="Calibri" panose="020F0502020204030204" pitchFamily="34" charset="0"/>
              <a:cs typeface="Calibri" panose="020F0502020204030204" pitchFamily="34" charset="0"/>
            </a:rPr>
            <a:t>Numerical</a:t>
          </a:r>
        </a:p>
      </dgm:t>
    </dgm:pt>
    <dgm:pt modelId="{29A892D7-C3F8-422F-A44B-AA5A0185E761}" type="parTrans" cxnId="{F62E9818-2888-4C2B-81E5-C0FCDFB358D0}">
      <dgm:prSet custT="1"/>
      <dgm:spPr/>
      <dgm:t>
        <a:bodyPr/>
        <a:lstStyle/>
        <a:p>
          <a:endParaRPr lang="en-US" sz="1600" b="1" dirty="0">
            <a:latin typeface="Calibri" panose="020F0502020204030204" pitchFamily="34" charset="0"/>
            <a:cs typeface="Calibri" panose="020F0502020204030204" pitchFamily="34" charset="0"/>
          </a:endParaRPr>
        </a:p>
      </dgm:t>
    </dgm:pt>
    <dgm:pt modelId="{B3EA140F-B6C6-4CC9-8F99-4442224105A1}" type="sibTrans" cxnId="{F62E9818-2888-4C2B-81E5-C0FCDFB358D0}">
      <dgm:prSet/>
      <dgm:spPr/>
      <dgm:t>
        <a:bodyPr/>
        <a:lstStyle/>
        <a:p>
          <a:endParaRPr lang="en-US" sz="1600" b="1">
            <a:latin typeface="Calibri" panose="020F0502020204030204" pitchFamily="34" charset="0"/>
            <a:cs typeface="Calibri" panose="020F0502020204030204" pitchFamily="34" charset="0"/>
          </a:endParaRPr>
        </a:p>
      </dgm:t>
    </dgm:pt>
    <dgm:pt modelId="{5D47CB86-F79E-4BDC-8DDD-7B2F970BBF8E}">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400" b="1" dirty="0">
              <a:latin typeface="Calibri" panose="020F0502020204030204" pitchFamily="34" charset="0"/>
              <a:cs typeface="Calibri" panose="020F0502020204030204" pitchFamily="34" charset="0"/>
            </a:rPr>
            <a:t>Continuous</a:t>
          </a:r>
        </a:p>
      </dgm:t>
    </dgm:pt>
    <dgm:pt modelId="{47699A75-5D24-4131-826B-A877977E4C4E}" type="parTrans" cxnId="{D692B5E8-9C8B-47C0-8ECB-8F687DFD41E3}">
      <dgm:prSet custT="1"/>
      <dgm:spPr/>
      <dgm:t>
        <a:bodyPr/>
        <a:lstStyle/>
        <a:p>
          <a:endParaRPr lang="en-US" sz="1600" b="1" dirty="0">
            <a:latin typeface="Calibri" panose="020F0502020204030204" pitchFamily="34" charset="0"/>
            <a:cs typeface="Calibri" panose="020F0502020204030204" pitchFamily="34" charset="0"/>
          </a:endParaRPr>
        </a:p>
      </dgm:t>
    </dgm:pt>
    <dgm:pt modelId="{B8F7FFFF-1B9B-4636-8D98-72F3B73AD8B3}" type="sibTrans" cxnId="{D692B5E8-9C8B-47C0-8ECB-8F687DFD41E3}">
      <dgm:prSet/>
      <dgm:spPr/>
      <dgm:t>
        <a:bodyPr/>
        <a:lstStyle/>
        <a:p>
          <a:endParaRPr lang="en-US" sz="1600" b="1">
            <a:latin typeface="Calibri" panose="020F0502020204030204" pitchFamily="34" charset="0"/>
            <a:cs typeface="Calibri" panose="020F0502020204030204" pitchFamily="34" charset="0"/>
          </a:endParaRPr>
        </a:p>
      </dgm:t>
    </dgm:pt>
    <dgm:pt modelId="{DDCC535E-F12F-400C-AACA-E3EEF5D98874}">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400" b="1" dirty="0">
              <a:latin typeface="Calibri" panose="020F0502020204030204" pitchFamily="34" charset="0"/>
              <a:cs typeface="Calibri" panose="020F0502020204030204" pitchFamily="34" charset="0"/>
            </a:rPr>
            <a:t>Discrete</a:t>
          </a:r>
        </a:p>
      </dgm:t>
    </dgm:pt>
    <dgm:pt modelId="{7D172200-C5F7-4309-9080-CCB791633036}" type="parTrans" cxnId="{1DA8A484-5F19-4425-9ED0-B8DC52F973A1}">
      <dgm:prSet custT="1"/>
      <dgm:spPr/>
      <dgm:t>
        <a:bodyPr/>
        <a:lstStyle/>
        <a:p>
          <a:endParaRPr lang="en-US" sz="1600" b="1" dirty="0">
            <a:latin typeface="Calibri" panose="020F0502020204030204" pitchFamily="34" charset="0"/>
            <a:cs typeface="Calibri" panose="020F0502020204030204" pitchFamily="34" charset="0"/>
          </a:endParaRPr>
        </a:p>
      </dgm:t>
    </dgm:pt>
    <dgm:pt modelId="{F134074B-5E65-49B0-9EF4-DE44E4CE8CA9}" type="sibTrans" cxnId="{1DA8A484-5F19-4425-9ED0-B8DC52F973A1}">
      <dgm:prSet/>
      <dgm:spPr/>
      <dgm:t>
        <a:bodyPr/>
        <a:lstStyle/>
        <a:p>
          <a:endParaRPr lang="en-US" sz="1600" b="1">
            <a:latin typeface="Calibri" panose="020F0502020204030204" pitchFamily="34" charset="0"/>
            <a:cs typeface="Calibri" panose="020F0502020204030204" pitchFamily="34" charset="0"/>
          </a:endParaRPr>
        </a:p>
      </dgm:t>
    </dgm:pt>
    <dgm:pt modelId="{6BB82BC4-8485-4AB6-A4F2-53C971E93B15}">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600" b="1" dirty="0">
              <a:latin typeface="Calibri" panose="020F0502020204030204" pitchFamily="34" charset="0"/>
              <a:cs typeface="Calibri" panose="020F0502020204030204" pitchFamily="34" charset="0"/>
            </a:rPr>
            <a:t>Categorical</a:t>
          </a:r>
        </a:p>
      </dgm:t>
    </dgm:pt>
    <dgm:pt modelId="{AA30C524-F927-4AF9-B30B-8EF2468199B4}" type="parTrans" cxnId="{F64DDF6B-BF33-49B9-AEFF-6E91E9C1E9F4}">
      <dgm:prSet custT="1"/>
      <dgm:spPr/>
      <dgm:t>
        <a:bodyPr/>
        <a:lstStyle/>
        <a:p>
          <a:endParaRPr lang="en-US" sz="1600" b="1" dirty="0">
            <a:latin typeface="Calibri" panose="020F0502020204030204" pitchFamily="34" charset="0"/>
            <a:cs typeface="Calibri" panose="020F0502020204030204" pitchFamily="34" charset="0"/>
          </a:endParaRPr>
        </a:p>
      </dgm:t>
    </dgm:pt>
    <dgm:pt modelId="{99F5750C-0E9B-478E-A9AF-35D8EBE3C95D}" type="sibTrans" cxnId="{F64DDF6B-BF33-49B9-AEFF-6E91E9C1E9F4}">
      <dgm:prSet/>
      <dgm:spPr/>
      <dgm:t>
        <a:bodyPr/>
        <a:lstStyle/>
        <a:p>
          <a:endParaRPr lang="en-US" sz="1600" b="1">
            <a:latin typeface="Calibri" panose="020F0502020204030204" pitchFamily="34" charset="0"/>
            <a:cs typeface="Calibri" panose="020F0502020204030204" pitchFamily="34" charset="0"/>
          </a:endParaRPr>
        </a:p>
      </dgm:t>
    </dgm:pt>
    <dgm:pt modelId="{2C8DB744-7936-487F-9421-46C7D08555C1}">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400" b="1" dirty="0">
              <a:latin typeface="Calibri" panose="020F0502020204030204" pitchFamily="34" charset="0"/>
              <a:cs typeface="Calibri" panose="020F0502020204030204" pitchFamily="34" charset="0"/>
            </a:rPr>
            <a:t>Regular Categorical</a:t>
          </a:r>
        </a:p>
      </dgm:t>
    </dgm:pt>
    <dgm:pt modelId="{8643A5BE-E068-4AA5-B52C-4B6BA599DE11}" type="parTrans" cxnId="{9BCA23C4-6110-4EC9-9F9A-F316E2B7662D}">
      <dgm:prSet custT="1"/>
      <dgm:spPr/>
      <dgm:t>
        <a:bodyPr/>
        <a:lstStyle/>
        <a:p>
          <a:endParaRPr lang="en-US" sz="1600" b="1" dirty="0">
            <a:latin typeface="Calibri" panose="020F0502020204030204" pitchFamily="34" charset="0"/>
            <a:cs typeface="Calibri" panose="020F0502020204030204" pitchFamily="34" charset="0"/>
          </a:endParaRPr>
        </a:p>
      </dgm:t>
    </dgm:pt>
    <dgm:pt modelId="{8C04F4FA-B515-4295-A9B9-02CA330FFFEA}" type="sibTrans" cxnId="{9BCA23C4-6110-4EC9-9F9A-F316E2B7662D}">
      <dgm:prSet/>
      <dgm:spPr/>
      <dgm:t>
        <a:bodyPr/>
        <a:lstStyle/>
        <a:p>
          <a:endParaRPr lang="en-US" sz="1600" b="1">
            <a:latin typeface="Calibri" panose="020F0502020204030204" pitchFamily="34" charset="0"/>
            <a:cs typeface="Calibri" panose="020F0502020204030204" pitchFamily="34" charset="0"/>
          </a:endParaRPr>
        </a:p>
      </dgm:t>
    </dgm:pt>
    <dgm:pt modelId="{4C5E28B2-71A6-4F87-8335-6547B32B6CFE}">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400" b="1" dirty="0">
              <a:latin typeface="Calibri" panose="020F0502020204030204" pitchFamily="34" charset="0"/>
              <a:cs typeface="Calibri" panose="020F0502020204030204" pitchFamily="34" charset="0"/>
            </a:rPr>
            <a:t>Ordinal</a:t>
          </a:r>
        </a:p>
      </dgm:t>
    </dgm:pt>
    <dgm:pt modelId="{090F2F83-0341-488D-B8F4-D3E22D9E6B96}" type="parTrans" cxnId="{A9B48B8E-2CF2-4216-ACF6-A96E61CB0EA2}">
      <dgm:prSet/>
      <dgm:spPr/>
      <dgm:t>
        <a:bodyPr/>
        <a:lstStyle/>
        <a:p>
          <a:endParaRPr lang="en-US" dirty="0"/>
        </a:p>
      </dgm:t>
    </dgm:pt>
    <dgm:pt modelId="{224469F4-21FF-4078-A99B-C7948DCB4FE6}" type="sibTrans" cxnId="{A9B48B8E-2CF2-4216-ACF6-A96E61CB0EA2}">
      <dgm:prSet/>
      <dgm:spPr/>
      <dgm:t>
        <a:bodyPr/>
        <a:lstStyle/>
        <a:p>
          <a:endParaRPr lang="en-US"/>
        </a:p>
      </dgm:t>
    </dgm:pt>
    <dgm:pt modelId="{2AA338A7-D148-43F2-84C4-65AB04FDED11}" type="pres">
      <dgm:prSet presAssocID="{9D7FD89A-12FB-4C4F-9B68-F00846955C3E}" presName="Name0" presStyleCnt="0">
        <dgm:presLayoutVars>
          <dgm:chPref val="1"/>
          <dgm:dir/>
          <dgm:animOne val="branch"/>
          <dgm:animLvl val="lvl"/>
          <dgm:resizeHandles val="exact"/>
        </dgm:presLayoutVars>
      </dgm:prSet>
      <dgm:spPr/>
    </dgm:pt>
    <dgm:pt modelId="{C9F816CE-9148-4C22-AC45-D2AAD4B3D8FB}" type="pres">
      <dgm:prSet presAssocID="{C033D0EE-2A6B-4874-AAE8-E3DA401BD02D}" presName="root1" presStyleCnt="0"/>
      <dgm:spPr/>
    </dgm:pt>
    <dgm:pt modelId="{95258BAC-2834-4093-9A18-4BBB1588C117}" type="pres">
      <dgm:prSet presAssocID="{C033D0EE-2A6B-4874-AAE8-E3DA401BD02D}" presName="LevelOneTextNode" presStyleLbl="node0" presStyleIdx="0" presStyleCnt="1" custLinFactX="-100000" custLinFactNeighborX="-130823" custLinFactNeighborY="943">
        <dgm:presLayoutVars>
          <dgm:chPref val="3"/>
        </dgm:presLayoutVars>
      </dgm:prSet>
      <dgm:spPr/>
    </dgm:pt>
    <dgm:pt modelId="{5C312F45-A3F4-4376-8290-FEE17927AB4C}" type="pres">
      <dgm:prSet presAssocID="{C033D0EE-2A6B-4874-AAE8-E3DA401BD02D}" presName="level2hierChild" presStyleCnt="0"/>
      <dgm:spPr/>
    </dgm:pt>
    <dgm:pt modelId="{B7978E73-7C4A-42D5-B18B-8C5F94BFAFFA}" type="pres">
      <dgm:prSet presAssocID="{29A892D7-C3F8-422F-A44B-AA5A0185E761}" presName="conn2-1" presStyleLbl="parChTrans1D2" presStyleIdx="0" presStyleCnt="2"/>
      <dgm:spPr/>
    </dgm:pt>
    <dgm:pt modelId="{20DF122E-9FBE-4607-80E8-78BF196DDF2E}" type="pres">
      <dgm:prSet presAssocID="{29A892D7-C3F8-422F-A44B-AA5A0185E761}" presName="connTx" presStyleLbl="parChTrans1D2" presStyleIdx="0" presStyleCnt="2"/>
      <dgm:spPr/>
    </dgm:pt>
    <dgm:pt modelId="{16A40379-8354-4E1C-9DDB-9B3A84672985}" type="pres">
      <dgm:prSet presAssocID="{C31C7C80-2C8F-4D23-86FF-D51B9E39C17B}" presName="root2" presStyleCnt="0"/>
      <dgm:spPr/>
    </dgm:pt>
    <dgm:pt modelId="{AFE4E49E-4174-452D-8A38-0F07D40F6A2D}" type="pres">
      <dgm:prSet presAssocID="{C31C7C80-2C8F-4D23-86FF-D51B9E39C17B}" presName="LevelTwoTextNode" presStyleLbl="node2" presStyleIdx="0" presStyleCnt="2" custLinFactNeighborX="-29511">
        <dgm:presLayoutVars>
          <dgm:chPref val="3"/>
        </dgm:presLayoutVars>
      </dgm:prSet>
      <dgm:spPr/>
    </dgm:pt>
    <dgm:pt modelId="{9685140B-E5A2-49C1-82E4-2CF9B1264375}" type="pres">
      <dgm:prSet presAssocID="{C31C7C80-2C8F-4D23-86FF-D51B9E39C17B}" presName="level3hierChild" presStyleCnt="0"/>
      <dgm:spPr/>
    </dgm:pt>
    <dgm:pt modelId="{717F2619-F1BC-4244-A0C7-708A25BC3EF1}" type="pres">
      <dgm:prSet presAssocID="{47699A75-5D24-4131-826B-A877977E4C4E}" presName="conn2-1" presStyleLbl="parChTrans1D3" presStyleIdx="0" presStyleCnt="4"/>
      <dgm:spPr/>
    </dgm:pt>
    <dgm:pt modelId="{5D8B150B-ADBA-4A01-AF3C-746A0FBE6624}" type="pres">
      <dgm:prSet presAssocID="{47699A75-5D24-4131-826B-A877977E4C4E}" presName="connTx" presStyleLbl="parChTrans1D3" presStyleIdx="0" presStyleCnt="4"/>
      <dgm:spPr/>
    </dgm:pt>
    <dgm:pt modelId="{DDA9F1B3-F23A-441A-9545-B9B51BCE1867}" type="pres">
      <dgm:prSet presAssocID="{5D47CB86-F79E-4BDC-8DDD-7B2F970BBF8E}" presName="root2" presStyleCnt="0"/>
      <dgm:spPr/>
    </dgm:pt>
    <dgm:pt modelId="{E9D68450-9892-421D-ACA7-C0C0B871799E}" type="pres">
      <dgm:prSet presAssocID="{5D47CB86-F79E-4BDC-8DDD-7B2F970BBF8E}" presName="LevelTwoTextNode" presStyleLbl="node3" presStyleIdx="0" presStyleCnt="4" custScaleX="126360" custLinFactNeighborX="83237">
        <dgm:presLayoutVars>
          <dgm:chPref val="3"/>
        </dgm:presLayoutVars>
      </dgm:prSet>
      <dgm:spPr/>
    </dgm:pt>
    <dgm:pt modelId="{1AB78336-AB11-43BD-AB4D-F450168B16CD}" type="pres">
      <dgm:prSet presAssocID="{5D47CB86-F79E-4BDC-8DDD-7B2F970BBF8E}" presName="level3hierChild" presStyleCnt="0"/>
      <dgm:spPr/>
    </dgm:pt>
    <dgm:pt modelId="{78D2EF13-600E-46B9-B602-4685CB9EB8F7}" type="pres">
      <dgm:prSet presAssocID="{7D172200-C5F7-4309-9080-CCB791633036}" presName="conn2-1" presStyleLbl="parChTrans1D3" presStyleIdx="1" presStyleCnt="4"/>
      <dgm:spPr/>
    </dgm:pt>
    <dgm:pt modelId="{4558A40E-52CF-4924-9EA6-DAEBCC6C29D9}" type="pres">
      <dgm:prSet presAssocID="{7D172200-C5F7-4309-9080-CCB791633036}" presName="connTx" presStyleLbl="parChTrans1D3" presStyleIdx="1" presStyleCnt="4"/>
      <dgm:spPr/>
    </dgm:pt>
    <dgm:pt modelId="{EBFBAE5B-DF21-4AE3-972B-B3DA11F49315}" type="pres">
      <dgm:prSet presAssocID="{DDCC535E-F12F-400C-AACA-E3EEF5D98874}" presName="root2" presStyleCnt="0"/>
      <dgm:spPr/>
    </dgm:pt>
    <dgm:pt modelId="{971BB813-D02C-4B7E-8999-E34EBA3FF545}" type="pres">
      <dgm:prSet presAssocID="{DDCC535E-F12F-400C-AACA-E3EEF5D98874}" presName="LevelTwoTextNode" presStyleLbl="node3" presStyleIdx="1" presStyleCnt="4" custScaleX="126360" custLinFactNeighborX="83237">
        <dgm:presLayoutVars>
          <dgm:chPref val="3"/>
        </dgm:presLayoutVars>
      </dgm:prSet>
      <dgm:spPr/>
    </dgm:pt>
    <dgm:pt modelId="{07AA4BAC-A42D-4913-8B95-C9CB7A9B83DE}" type="pres">
      <dgm:prSet presAssocID="{DDCC535E-F12F-400C-AACA-E3EEF5D98874}" presName="level3hierChild" presStyleCnt="0"/>
      <dgm:spPr/>
    </dgm:pt>
    <dgm:pt modelId="{35885DAC-11DA-4FCF-84A2-BFEA439CE99D}" type="pres">
      <dgm:prSet presAssocID="{AA30C524-F927-4AF9-B30B-8EF2468199B4}" presName="conn2-1" presStyleLbl="parChTrans1D2" presStyleIdx="1" presStyleCnt="2"/>
      <dgm:spPr/>
    </dgm:pt>
    <dgm:pt modelId="{B0A4223A-D6CB-42B3-8661-61394311999B}" type="pres">
      <dgm:prSet presAssocID="{AA30C524-F927-4AF9-B30B-8EF2468199B4}" presName="connTx" presStyleLbl="parChTrans1D2" presStyleIdx="1" presStyleCnt="2"/>
      <dgm:spPr/>
    </dgm:pt>
    <dgm:pt modelId="{946C7242-E650-43CD-8A67-2D3D5595FA14}" type="pres">
      <dgm:prSet presAssocID="{6BB82BC4-8485-4AB6-A4F2-53C971E93B15}" presName="root2" presStyleCnt="0"/>
      <dgm:spPr/>
    </dgm:pt>
    <dgm:pt modelId="{A1672275-2A5F-4D51-83DC-D4BE93AB919C}" type="pres">
      <dgm:prSet presAssocID="{6BB82BC4-8485-4AB6-A4F2-53C971E93B15}" presName="LevelTwoTextNode" presStyleLbl="node2" presStyleIdx="1" presStyleCnt="2" custLinFactNeighborX="-30268" custLinFactNeighborY="-7446">
        <dgm:presLayoutVars>
          <dgm:chPref val="3"/>
        </dgm:presLayoutVars>
      </dgm:prSet>
      <dgm:spPr/>
    </dgm:pt>
    <dgm:pt modelId="{AF6A9991-145C-4AD2-BDA3-94AFA144EFB5}" type="pres">
      <dgm:prSet presAssocID="{6BB82BC4-8485-4AB6-A4F2-53C971E93B15}" presName="level3hierChild" presStyleCnt="0"/>
      <dgm:spPr/>
    </dgm:pt>
    <dgm:pt modelId="{2610CE14-4E61-4D8A-A357-226CCDC81128}" type="pres">
      <dgm:prSet presAssocID="{8643A5BE-E068-4AA5-B52C-4B6BA599DE11}" presName="conn2-1" presStyleLbl="parChTrans1D3" presStyleIdx="2" presStyleCnt="4"/>
      <dgm:spPr/>
    </dgm:pt>
    <dgm:pt modelId="{3A6EE923-1343-4D62-8049-4CBF89997255}" type="pres">
      <dgm:prSet presAssocID="{8643A5BE-E068-4AA5-B52C-4B6BA599DE11}" presName="connTx" presStyleLbl="parChTrans1D3" presStyleIdx="2" presStyleCnt="4"/>
      <dgm:spPr/>
    </dgm:pt>
    <dgm:pt modelId="{D278AAB2-C889-4F93-B3B8-4A20998954A3}" type="pres">
      <dgm:prSet presAssocID="{2C8DB744-7936-487F-9421-46C7D08555C1}" presName="root2" presStyleCnt="0"/>
      <dgm:spPr/>
    </dgm:pt>
    <dgm:pt modelId="{35447884-FAD2-477B-9F40-E2ED76D1C994}" type="pres">
      <dgm:prSet presAssocID="{2C8DB744-7936-487F-9421-46C7D08555C1}" presName="LevelTwoTextNode" presStyleLbl="node3" presStyleIdx="2" presStyleCnt="4" custScaleX="126360" custLinFactNeighborX="83237">
        <dgm:presLayoutVars>
          <dgm:chPref val="3"/>
        </dgm:presLayoutVars>
      </dgm:prSet>
      <dgm:spPr/>
    </dgm:pt>
    <dgm:pt modelId="{020092AD-A5AA-446D-A30C-B0BB64E4EDFD}" type="pres">
      <dgm:prSet presAssocID="{2C8DB744-7936-487F-9421-46C7D08555C1}" presName="level3hierChild" presStyleCnt="0"/>
      <dgm:spPr/>
    </dgm:pt>
    <dgm:pt modelId="{848534E3-3265-4F88-B828-558D895E5FBD}" type="pres">
      <dgm:prSet presAssocID="{090F2F83-0341-488D-B8F4-D3E22D9E6B96}" presName="conn2-1" presStyleLbl="parChTrans1D3" presStyleIdx="3" presStyleCnt="4"/>
      <dgm:spPr/>
    </dgm:pt>
    <dgm:pt modelId="{101199CB-AE73-4AA4-9CDA-070F30138EFF}" type="pres">
      <dgm:prSet presAssocID="{090F2F83-0341-488D-B8F4-D3E22D9E6B96}" presName="connTx" presStyleLbl="parChTrans1D3" presStyleIdx="3" presStyleCnt="4"/>
      <dgm:spPr/>
    </dgm:pt>
    <dgm:pt modelId="{0D63308B-BE37-45AC-B319-15914B5F5AA2}" type="pres">
      <dgm:prSet presAssocID="{4C5E28B2-71A6-4F87-8335-6547B32B6CFE}" presName="root2" presStyleCnt="0"/>
      <dgm:spPr/>
    </dgm:pt>
    <dgm:pt modelId="{88F47733-5ACD-486B-A0E4-591D066C6BA9}" type="pres">
      <dgm:prSet presAssocID="{4C5E28B2-71A6-4F87-8335-6547B32B6CFE}" presName="LevelTwoTextNode" presStyleLbl="node3" presStyleIdx="3" presStyleCnt="4" custScaleX="126360" custLinFactNeighborX="83237">
        <dgm:presLayoutVars>
          <dgm:chPref val="3"/>
        </dgm:presLayoutVars>
      </dgm:prSet>
      <dgm:spPr/>
    </dgm:pt>
    <dgm:pt modelId="{CF2E61D5-005F-45C5-9A26-8D553A795EE8}" type="pres">
      <dgm:prSet presAssocID="{4C5E28B2-71A6-4F87-8335-6547B32B6CFE}" presName="level3hierChild" presStyleCnt="0"/>
      <dgm:spPr/>
    </dgm:pt>
  </dgm:ptLst>
  <dgm:cxnLst>
    <dgm:cxn modelId="{0DA8C40E-C6FD-4FF1-A658-39B3F2E0E0D1}" type="presOf" srcId="{9D7FD89A-12FB-4C4F-9B68-F00846955C3E}" destId="{2AA338A7-D148-43F2-84C4-65AB04FDED11}" srcOrd="0" destOrd="0" presId="urn:microsoft.com/office/officeart/2008/layout/HorizontalMultiLevelHierarchy"/>
    <dgm:cxn modelId="{F62E9818-2888-4C2B-81E5-C0FCDFB358D0}" srcId="{C033D0EE-2A6B-4874-AAE8-E3DA401BD02D}" destId="{C31C7C80-2C8F-4D23-86FF-D51B9E39C17B}" srcOrd="0" destOrd="0" parTransId="{29A892D7-C3F8-422F-A44B-AA5A0185E761}" sibTransId="{B3EA140F-B6C6-4CC9-8F99-4442224105A1}"/>
    <dgm:cxn modelId="{FEB8971B-135B-4C83-B71D-9DDADF6709E4}" type="presOf" srcId="{DDCC535E-F12F-400C-AACA-E3EEF5D98874}" destId="{971BB813-D02C-4B7E-8999-E34EBA3FF545}" srcOrd="0" destOrd="0" presId="urn:microsoft.com/office/officeart/2008/layout/HorizontalMultiLevelHierarchy"/>
    <dgm:cxn modelId="{B7F2A85F-5023-4A3F-B6C6-9C2CCBEE8C11}" type="presOf" srcId="{7D172200-C5F7-4309-9080-CCB791633036}" destId="{4558A40E-52CF-4924-9EA6-DAEBCC6C29D9}" srcOrd="1" destOrd="0" presId="urn:microsoft.com/office/officeart/2008/layout/HorizontalMultiLevelHierarchy"/>
    <dgm:cxn modelId="{277FC062-D176-453B-A7DF-725005259F7C}" type="presOf" srcId="{C31C7C80-2C8F-4D23-86FF-D51B9E39C17B}" destId="{AFE4E49E-4174-452D-8A38-0F07D40F6A2D}" srcOrd="0" destOrd="0" presId="urn:microsoft.com/office/officeart/2008/layout/HorizontalMultiLevelHierarchy"/>
    <dgm:cxn modelId="{FD48A148-2FC6-4373-9ECA-7976C64E051A}" type="presOf" srcId="{6BB82BC4-8485-4AB6-A4F2-53C971E93B15}" destId="{A1672275-2A5F-4D51-83DC-D4BE93AB919C}" srcOrd="0" destOrd="0" presId="urn:microsoft.com/office/officeart/2008/layout/HorizontalMultiLevelHierarchy"/>
    <dgm:cxn modelId="{F64DDF6B-BF33-49B9-AEFF-6E91E9C1E9F4}" srcId="{C033D0EE-2A6B-4874-AAE8-E3DA401BD02D}" destId="{6BB82BC4-8485-4AB6-A4F2-53C971E93B15}" srcOrd="1" destOrd="0" parTransId="{AA30C524-F927-4AF9-B30B-8EF2468199B4}" sibTransId="{99F5750C-0E9B-478E-A9AF-35D8EBE3C95D}"/>
    <dgm:cxn modelId="{54D8EF6C-D62E-4DF1-B88F-A79E2451EE54}" type="presOf" srcId="{8643A5BE-E068-4AA5-B52C-4B6BA599DE11}" destId="{2610CE14-4E61-4D8A-A357-226CCDC81128}" srcOrd="0" destOrd="0" presId="urn:microsoft.com/office/officeart/2008/layout/HorizontalMultiLevelHierarchy"/>
    <dgm:cxn modelId="{1D981971-F59C-465F-862C-180306C6BA11}" type="presOf" srcId="{AA30C524-F927-4AF9-B30B-8EF2468199B4}" destId="{B0A4223A-D6CB-42B3-8661-61394311999B}" srcOrd="1" destOrd="0" presId="urn:microsoft.com/office/officeart/2008/layout/HorizontalMultiLevelHierarchy"/>
    <dgm:cxn modelId="{EFCF7B71-3BDC-4062-9B45-2ADA1FC392A1}" type="presOf" srcId="{5D47CB86-F79E-4BDC-8DDD-7B2F970BBF8E}" destId="{E9D68450-9892-421D-ACA7-C0C0B871799E}" srcOrd="0" destOrd="0" presId="urn:microsoft.com/office/officeart/2008/layout/HorizontalMultiLevelHierarchy"/>
    <dgm:cxn modelId="{4E8A4152-3C16-4EA2-BCC9-425784F8AEC9}" type="presOf" srcId="{47699A75-5D24-4131-826B-A877977E4C4E}" destId="{5D8B150B-ADBA-4A01-AF3C-746A0FBE6624}" srcOrd="1" destOrd="0" presId="urn:microsoft.com/office/officeart/2008/layout/HorizontalMultiLevelHierarchy"/>
    <dgm:cxn modelId="{3CA2FC52-12B2-4676-96F7-22182C452A68}" type="presOf" srcId="{090F2F83-0341-488D-B8F4-D3E22D9E6B96}" destId="{848534E3-3265-4F88-B828-558D895E5FBD}" srcOrd="0" destOrd="0" presId="urn:microsoft.com/office/officeart/2008/layout/HorizontalMultiLevelHierarchy"/>
    <dgm:cxn modelId="{605A0280-CF95-4DC6-8912-54A6C7F841AF}" type="presOf" srcId="{47699A75-5D24-4131-826B-A877977E4C4E}" destId="{717F2619-F1BC-4244-A0C7-708A25BC3EF1}" srcOrd="0" destOrd="0" presId="urn:microsoft.com/office/officeart/2008/layout/HorizontalMultiLevelHierarchy"/>
    <dgm:cxn modelId="{443C0481-9FA1-41A1-89DA-6D65D0B3D237}" type="presOf" srcId="{7D172200-C5F7-4309-9080-CCB791633036}" destId="{78D2EF13-600E-46B9-B602-4685CB9EB8F7}" srcOrd="0" destOrd="0" presId="urn:microsoft.com/office/officeart/2008/layout/HorizontalMultiLevelHierarchy"/>
    <dgm:cxn modelId="{4A53F281-618F-4F0B-A447-6BB26E1751B0}" type="presOf" srcId="{090F2F83-0341-488D-B8F4-D3E22D9E6B96}" destId="{101199CB-AE73-4AA4-9CDA-070F30138EFF}" srcOrd="1" destOrd="0" presId="urn:microsoft.com/office/officeart/2008/layout/HorizontalMultiLevelHierarchy"/>
    <dgm:cxn modelId="{1DA8A484-5F19-4425-9ED0-B8DC52F973A1}" srcId="{C31C7C80-2C8F-4D23-86FF-D51B9E39C17B}" destId="{DDCC535E-F12F-400C-AACA-E3EEF5D98874}" srcOrd="1" destOrd="0" parTransId="{7D172200-C5F7-4309-9080-CCB791633036}" sibTransId="{F134074B-5E65-49B0-9EF4-DE44E4CE8CA9}"/>
    <dgm:cxn modelId="{A9B48B8E-2CF2-4216-ACF6-A96E61CB0EA2}" srcId="{6BB82BC4-8485-4AB6-A4F2-53C971E93B15}" destId="{4C5E28B2-71A6-4F87-8335-6547B32B6CFE}" srcOrd="1" destOrd="0" parTransId="{090F2F83-0341-488D-B8F4-D3E22D9E6B96}" sibTransId="{224469F4-21FF-4078-A99B-C7948DCB4FE6}"/>
    <dgm:cxn modelId="{D2EAA998-BFEE-41D3-9979-F02F43587F9B}" srcId="{9D7FD89A-12FB-4C4F-9B68-F00846955C3E}" destId="{C033D0EE-2A6B-4874-AAE8-E3DA401BD02D}" srcOrd="0" destOrd="0" parTransId="{B12D9E04-1B09-4E73-8AAB-F434234F02CA}" sibTransId="{6731990F-9D15-4331-AF88-6EE32001705E}"/>
    <dgm:cxn modelId="{3C9D659F-B3DE-4305-B000-23E705F9B988}" type="presOf" srcId="{C033D0EE-2A6B-4874-AAE8-E3DA401BD02D}" destId="{95258BAC-2834-4093-9A18-4BBB1588C117}" srcOrd="0" destOrd="0" presId="urn:microsoft.com/office/officeart/2008/layout/HorizontalMultiLevelHierarchy"/>
    <dgm:cxn modelId="{2821C9A6-3339-49EB-91DF-7E7A4831049E}" type="presOf" srcId="{2C8DB744-7936-487F-9421-46C7D08555C1}" destId="{35447884-FAD2-477B-9F40-E2ED76D1C994}" srcOrd="0" destOrd="0" presId="urn:microsoft.com/office/officeart/2008/layout/HorizontalMultiLevelHierarchy"/>
    <dgm:cxn modelId="{9BCA23C4-6110-4EC9-9F9A-F316E2B7662D}" srcId="{6BB82BC4-8485-4AB6-A4F2-53C971E93B15}" destId="{2C8DB744-7936-487F-9421-46C7D08555C1}" srcOrd="0" destOrd="0" parTransId="{8643A5BE-E068-4AA5-B52C-4B6BA599DE11}" sibTransId="{8C04F4FA-B515-4295-A9B9-02CA330FFFEA}"/>
    <dgm:cxn modelId="{AFF9C1C5-C52B-4DDF-99E1-60D5FFAF9B51}" type="presOf" srcId="{AA30C524-F927-4AF9-B30B-8EF2468199B4}" destId="{35885DAC-11DA-4FCF-84A2-BFEA439CE99D}" srcOrd="0" destOrd="0" presId="urn:microsoft.com/office/officeart/2008/layout/HorizontalMultiLevelHierarchy"/>
    <dgm:cxn modelId="{E7E549CE-8732-4D54-B410-E5FA2CEE9298}" type="presOf" srcId="{29A892D7-C3F8-422F-A44B-AA5A0185E761}" destId="{20DF122E-9FBE-4607-80E8-78BF196DDF2E}" srcOrd="1" destOrd="0" presId="urn:microsoft.com/office/officeart/2008/layout/HorizontalMultiLevelHierarchy"/>
    <dgm:cxn modelId="{C13AEED7-701B-44B8-B8AE-ACC54971B782}" type="presOf" srcId="{4C5E28B2-71A6-4F87-8335-6547B32B6CFE}" destId="{88F47733-5ACD-486B-A0E4-591D066C6BA9}" srcOrd="0" destOrd="0" presId="urn:microsoft.com/office/officeart/2008/layout/HorizontalMultiLevelHierarchy"/>
    <dgm:cxn modelId="{D692B5E8-9C8B-47C0-8ECB-8F687DFD41E3}" srcId="{C31C7C80-2C8F-4D23-86FF-D51B9E39C17B}" destId="{5D47CB86-F79E-4BDC-8DDD-7B2F970BBF8E}" srcOrd="0" destOrd="0" parTransId="{47699A75-5D24-4131-826B-A877977E4C4E}" sibTransId="{B8F7FFFF-1B9B-4636-8D98-72F3B73AD8B3}"/>
    <dgm:cxn modelId="{FFE6C7EB-F5AF-4B0E-BF6F-A9FA80E2D3EA}" type="presOf" srcId="{29A892D7-C3F8-422F-A44B-AA5A0185E761}" destId="{B7978E73-7C4A-42D5-B18B-8C5F94BFAFFA}" srcOrd="0" destOrd="0" presId="urn:microsoft.com/office/officeart/2008/layout/HorizontalMultiLevelHierarchy"/>
    <dgm:cxn modelId="{F0976EFB-E7AA-482A-A0A9-6FFDC3AE4FE4}" type="presOf" srcId="{8643A5BE-E068-4AA5-B52C-4B6BA599DE11}" destId="{3A6EE923-1343-4D62-8049-4CBF89997255}" srcOrd="1" destOrd="0" presId="urn:microsoft.com/office/officeart/2008/layout/HorizontalMultiLevelHierarchy"/>
    <dgm:cxn modelId="{B8323F7E-C4D1-48F3-8506-90CF369EFC3F}" type="presParOf" srcId="{2AA338A7-D148-43F2-84C4-65AB04FDED11}" destId="{C9F816CE-9148-4C22-AC45-D2AAD4B3D8FB}" srcOrd="0" destOrd="0" presId="urn:microsoft.com/office/officeart/2008/layout/HorizontalMultiLevelHierarchy"/>
    <dgm:cxn modelId="{BBDA891D-7276-4C36-99FC-69B3A8F4DDF6}" type="presParOf" srcId="{C9F816CE-9148-4C22-AC45-D2AAD4B3D8FB}" destId="{95258BAC-2834-4093-9A18-4BBB1588C117}" srcOrd="0" destOrd="0" presId="urn:microsoft.com/office/officeart/2008/layout/HorizontalMultiLevelHierarchy"/>
    <dgm:cxn modelId="{98BD7FD6-1B0D-4316-8BEB-972060341F81}" type="presParOf" srcId="{C9F816CE-9148-4C22-AC45-D2AAD4B3D8FB}" destId="{5C312F45-A3F4-4376-8290-FEE17927AB4C}" srcOrd="1" destOrd="0" presId="urn:microsoft.com/office/officeart/2008/layout/HorizontalMultiLevelHierarchy"/>
    <dgm:cxn modelId="{F4C81747-8173-44F9-A3B2-0796E3E88657}" type="presParOf" srcId="{5C312F45-A3F4-4376-8290-FEE17927AB4C}" destId="{B7978E73-7C4A-42D5-B18B-8C5F94BFAFFA}" srcOrd="0" destOrd="0" presId="urn:microsoft.com/office/officeart/2008/layout/HorizontalMultiLevelHierarchy"/>
    <dgm:cxn modelId="{05F81D11-AFB5-4633-B890-3E9A0FD4E345}" type="presParOf" srcId="{B7978E73-7C4A-42D5-B18B-8C5F94BFAFFA}" destId="{20DF122E-9FBE-4607-80E8-78BF196DDF2E}" srcOrd="0" destOrd="0" presId="urn:microsoft.com/office/officeart/2008/layout/HorizontalMultiLevelHierarchy"/>
    <dgm:cxn modelId="{0944EBCB-11A9-42B2-BF96-1B3254424D98}" type="presParOf" srcId="{5C312F45-A3F4-4376-8290-FEE17927AB4C}" destId="{16A40379-8354-4E1C-9DDB-9B3A84672985}" srcOrd="1" destOrd="0" presId="urn:microsoft.com/office/officeart/2008/layout/HorizontalMultiLevelHierarchy"/>
    <dgm:cxn modelId="{649B3637-CC68-4934-87C8-CF9B81A5C35E}" type="presParOf" srcId="{16A40379-8354-4E1C-9DDB-9B3A84672985}" destId="{AFE4E49E-4174-452D-8A38-0F07D40F6A2D}" srcOrd="0" destOrd="0" presId="urn:microsoft.com/office/officeart/2008/layout/HorizontalMultiLevelHierarchy"/>
    <dgm:cxn modelId="{39F5E547-C918-4E4B-8E5A-5DAB3DA96FC5}" type="presParOf" srcId="{16A40379-8354-4E1C-9DDB-9B3A84672985}" destId="{9685140B-E5A2-49C1-82E4-2CF9B1264375}" srcOrd="1" destOrd="0" presId="urn:microsoft.com/office/officeart/2008/layout/HorizontalMultiLevelHierarchy"/>
    <dgm:cxn modelId="{5967E735-F5F2-4B35-81E3-7C3AE38B4112}" type="presParOf" srcId="{9685140B-E5A2-49C1-82E4-2CF9B1264375}" destId="{717F2619-F1BC-4244-A0C7-708A25BC3EF1}" srcOrd="0" destOrd="0" presId="urn:microsoft.com/office/officeart/2008/layout/HorizontalMultiLevelHierarchy"/>
    <dgm:cxn modelId="{35A602AD-E13C-41C5-A26D-A2C23F1B4E39}" type="presParOf" srcId="{717F2619-F1BC-4244-A0C7-708A25BC3EF1}" destId="{5D8B150B-ADBA-4A01-AF3C-746A0FBE6624}" srcOrd="0" destOrd="0" presId="urn:microsoft.com/office/officeart/2008/layout/HorizontalMultiLevelHierarchy"/>
    <dgm:cxn modelId="{A0FC9AE2-1A21-484F-AAAF-9BF47DEA0F2B}" type="presParOf" srcId="{9685140B-E5A2-49C1-82E4-2CF9B1264375}" destId="{DDA9F1B3-F23A-441A-9545-B9B51BCE1867}" srcOrd="1" destOrd="0" presId="urn:microsoft.com/office/officeart/2008/layout/HorizontalMultiLevelHierarchy"/>
    <dgm:cxn modelId="{35CC6298-094E-46A3-B986-0486780746CA}" type="presParOf" srcId="{DDA9F1B3-F23A-441A-9545-B9B51BCE1867}" destId="{E9D68450-9892-421D-ACA7-C0C0B871799E}" srcOrd="0" destOrd="0" presId="urn:microsoft.com/office/officeart/2008/layout/HorizontalMultiLevelHierarchy"/>
    <dgm:cxn modelId="{5CDBD68D-5F20-4742-ACB0-F69DDC752B6A}" type="presParOf" srcId="{DDA9F1B3-F23A-441A-9545-B9B51BCE1867}" destId="{1AB78336-AB11-43BD-AB4D-F450168B16CD}" srcOrd="1" destOrd="0" presId="urn:microsoft.com/office/officeart/2008/layout/HorizontalMultiLevelHierarchy"/>
    <dgm:cxn modelId="{E89D63F2-0B2E-443E-AE43-9CD92329FBE8}" type="presParOf" srcId="{9685140B-E5A2-49C1-82E4-2CF9B1264375}" destId="{78D2EF13-600E-46B9-B602-4685CB9EB8F7}" srcOrd="2" destOrd="0" presId="urn:microsoft.com/office/officeart/2008/layout/HorizontalMultiLevelHierarchy"/>
    <dgm:cxn modelId="{28F4F122-E70A-4FEB-B109-9D21970DFE25}" type="presParOf" srcId="{78D2EF13-600E-46B9-B602-4685CB9EB8F7}" destId="{4558A40E-52CF-4924-9EA6-DAEBCC6C29D9}" srcOrd="0" destOrd="0" presId="urn:microsoft.com/office/officeart/2008/layout/HorizontalMultiLevelHierarchy"/>
    <dgm:cxn modelId="{B0C5F3DE-38BA-4CBA-B7B5-A799FBE23514}" type="presParOf" srcId="{9685140B-E5A2-49C1-82E4-2CF9B1264375}" destId="{EBFBAE5B-DF21-4AE3-972B-B3DA11F49315}" srcOrd="3" destOrd="0" presId="urn:microsoft.com/office/officeart/2008/layout/HorizontalMultiLevelHierarchy"/>
    <dgm:cxn modelId="{F09CD245-83D1-4D55-9E68-071E4E854454}" type="presParOf" srcId="{EBFBAE5B-DF21-4AE3-972B-B3DA11F49315}" destId="{971BB813-D02C-4B7E-8999-E34EBA3FF545}" srcOrd="0" destOrd="0" presId="urn:microsoft.com/office/officeart/2008/layout/HorizontalMultiLevelHierarchy"/>
    <dgm:cxn modelId="{3F0815E1-686C-4E3F-B02F-E59381BEFA22}" type="presParOf" srcId="{EBFBAE5B-DF21-4AE3-972B-B3DA11F49315}" destId="{07AA4BAC-A42D-4913-8B95-C9CB7A9B83DE}" srcOrd="1" destOrd="0" presId="urn:microsoft.com/office/officeart/2008/layout/HorizontalMultiLevelHierarchy"/>
    <dgm:cxn modelId="{8ADDD494-4A3F-4567-AC87-83E69832AC82}" type="presParOf" srcId="{5C312F45-A3F4-4376-8290-FEE17927AB4C}" destId="{35885DAC-11DA-4FCF-84A2-BFEA439CE99D}" srcOrd="2" destOrd="0" presId="urn:microsoft.com/office/officeart/2008/layout/HorizontalMultiLevelHierarchy"/>
    <dgm:cxn modelId="{C86832C1-B437-4245-985A-53321C0A2037}" type="presParOf" srcId="{35885DAC-11DA-4FCF-84A2-BFEA439CE99D}" destId="{B0A4223A-D6CB-42B3-8661-61394311999B}" srcOrd="0" destOrd="0" presId="urn:microsoft.com/office/officeart/2008/layout/HorizontalMultiLevelHierarchy"/>
    <dgm:cxn modelId="{7862388B-0404-41B6-99D2-E1022F20485B}" type="presParOf" srcId="{5C312F45-A3F4-4376-8290-FEE17927AB4C}" destId="{946C7242-E650-43CD-8A67-2D3D5595FA14}" srcOrd="3" destOrd="0" presId="urn:microsoft.com/office/officeart/2008/layout/HorizontalMultiLevelHierarchy"/>
    <dgm:cxn modelId="{0D94670D-8629-4087-85DA-AC4B54432872}" type="presParOf" srcId="{946C7242-E650-43CD-8A67-2D3D5595FA14}" destId="{A1672275-2A5F-4D51-83DC-D4BE93AB919C}" srcOrd="0" destOrd="0" presId="urn:microsoft.com/office/officeart/2008/layout/HorizontalMultiLevelHierarchy"/>
    <dgm:cxn modelId="{89716B82-1579-4FC2-8449-C28179BAB667}" type="presParOf" srcId="{946C7242-E650-43CD-8A67-2D3D5595FA14}" destId="{AF6A9991-145C-4AD2-BDA3-94AFA144EFB5}" srcOrd="1" destOrd="0" presId="urn:microsoft.com/office/officeart/2008/layout/HorizontalMultiLevelHierarchy"/>
    <dgm:cxn modelId="{FA00FD8C-4656-4201-BDD5-50FEA317918F}" type="presParOf" srcId="{AF6A9991-145C-4AD2-BDA3-94AFA144EFB5}" destId="{2610CE14-4E61-4D8A-A357-226CCDC81128}" srcOrd="0" destOrd="0" presId="urn:microsoft.com/office/officeart/2008/layout/HorizontalMultiLevelHierarchy"/>
    <dgm:cxn modelId="{76044C43-FE2A-45AD-9665-F19A34B0D817}" type="presParOf" srcId="{2610CE14-4E61-4D8A-A357-226CCDC81128}" destId="{3A6EE923-1343-4D62-8049-4CBF89997255}" srcOrd="0" destOrd="0" presId="urn:microsoft.com/office/officeart/2008/layout/HorizontalMultiLevelHierarchy"/>
    <dgm:cxn modelId="{5A133BBD-9939-4AC7-B510-1AF3E7ECDC59}" type="presParOf" srcId="{AF6A9991-145C-4AD2-BDA3-94AFA144EFB5}" destId="{D278AAB2-C889-4F93-B3B8-4A20998954A3}" srcOrd="1" destOrd="0" presId="urn:microsoft.com/office/officeart/2008/layout/HorizontalMultiLevelHierarchy"/>
    <dgm:cxn modelId="{F6388D4B-8462-4503-BAD9-051370703A75}" type="presParOf" srcId="{D278AAB2-C889-4F93-B3B8-4A20998954A3}" destId="{35447884-FAD2-477B-9F40-E2ED76D1C994}" srcOrd="0" destOrd="0" presId="urn:microsoft.com/office/officeart/2008/layout/HorizontalMultiLevelHierarchy"/>
    <dgm:cxn modelId="{6E9CBAC7-EAE0-45A6-BF30-3B929176ECF1}" type="presParOf" srcId="{D278AAB2-C889-4F93-B3B8-4A20998954A3}" destId="{020092AD-A5AA-446D-A30C-B0BB64E4EDFD}" srcOrd="1" destOrd="0" presId="urn:microsoft.com/office/officeart/2008/layout/HorizontalMultiLevelHierarchy"/>
    <dgm:cxn modelId="{9EDDB418-595C-4AC6-A258-C59C86E17FCA}" type="presParOf" srcId="{AF6A9991-145C-4AD2-BDA3-94AFA144EFB5}" destId="{848534E3-3265-4F88-B828-558D895E5FBD}" srcOrd="2" destOrd="0" presId="urn:microsoft.com/office/officeart/2008/layout/HorizontalMultiLevelHierarchy"/>
    <dgm:cxn modelId="{D8FF5CB6-08E5-4A78-96C1-8A2F1A4348F9}" type="presParOf" srcId="{848534E3-3265-4F88-B828-558D895E5FBD}" destId="{101199CB-AE73-4AA4-9CDA-070F30138EFF}" srcOrd="0" destOrd="0" presId="urn:microsoft.com/office/officeart/2008/layout/HorizontalMultiLevelHierarchy"/>
    <dgm:cxn modelId="{978E7A02-0056-4D74-B705-A2AAB82C75A5}" type="presParOf" srcId="{AF6A9991-145C-4AD2-BDA3-94AFA144EFB5}" destId="{0D63308B-BE37-45AC-B319-15914B5F5AA2}" srcOrd="3" destOrd="0" presId="urn:microsoft.com/office/officeart/2008/layout/HorizontalMultiLevelHierarchy"/>
    <dgm:cxn modelId="{84D0FECB-7E54-413F-ADE6-84C627D3F623}" type="presParOf" srcId="{0D63308B-BE37-45AC-B319-15914B5F5AA2}" destId="{88F47733-5ACD-486B-A0E4-591D066C6BA9}" srcOrd="0" destOrd="0" presId="urn:microsoft.com/office/officeart/2008/layout/HorizontalMultiLevelHierarchy"/>
    <dgm:cxn modelId="{AB860E3F-1FE1-4A58-ADC8-A244AC2914A8}" type="presParOf" srcId="{0D63308B-BE37-45AC-B319-15914B5F5AA2}" destId="{CF2E61D5-005F-45C5-9A26-8D553A795EE8}" srcOrd="1" destOrd="0" presId="urn:microsoft.com/office/officeart/2008/layout/HorizontalMultiLevelHierarchy"/>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534E3-3265-4F88-B828-558D895E5FBD}">
      <dsp:nvSpPr>
        <dsp:cNvPr id="0" name=""/>
        <dsp:cNvSpPr/>
      </dsp:nvSpPr>
      <dsp:spPr>
        <a:xfrm>
          <a:off x="3417951" y="1748807"/>
          <a:ext cx="2011485" cy="321298"/>
        </a:xfrm>
        <a:custGeom>
          <a:avLst/>
          <a:gdLst/>
          <a:ahLst/>
          <a:cxnLst/>
          <a:rect l="0" t="0" r="0" b="0"/>
          <a:pathLst>
            <a:path>
              <a:moveTo>
                <a:pt x="0" y="0"/>
              </a:moveTo>
              <a:lnTo>
                <a:pt x="1005742" y="0"/>
              </a:lnTo>
              <a:lnTo>
                <a:pt x="1005742" y="321298"/>
              </a:lnTo>
              <a:lnTo>
                <a:pt x="2011485" y="32129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dirty="0"/>
        </a:p>
      </dsp:txBody>
      <dsp:txXfrm>
        <a:off x="4372769" y="1858532"/>
        <a:ext cx="101849" cy="101849"/>
      </dsp:txXfrm>
    </dsp:sp>
    <dsp:sp modelId="{2610CE14-4E61-4D8A-A357-226CCDC81128}">
      <dsp:nvSpPr>
        <dsp:cNvPr id="0" name=""/>
        <dsp:cNvSpPr/>
      </dsp:nvSpPr>
      <dsp:spPr>
        <a:xfrm>
          <a:off x="3417951" y="1495915"/>
          <a:ext cx="2011485" cy="252891"/>
        </a:xfrm>
        <a:custGeom>
          <a:avLst/>
          <a:gdLst/>
          <a:ahLst/>
          <a:cxnLst/>
          <a:rect l="0" t="0" r="0" b="0"/>
          <a:pathLst>
            <a:path>
              <a:moveTo>
                <a:pt x="0" y="252891"/>
              </a:moveTo>
              <a:lnTo>
                <a:pt x="1005742" y="252891"/>
              </a:lnTo>
              <a:lnTo>
                <a:pt x="1005742" y="0"/>
              </a:lnTo>
              <a:lnTo>
                <a:pt x="2011485" y="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latin typeface="Calibri" panose="020F0502020204030204" pitchFamily="34" charset="0"/>
            <a:cs typeface="Calibri" panose="020F0502020204030204" pitchFamily="34" charset="0"/>
          </a:endParaRPr>
        </a:p>
      </dsp:txBody>
      <dsp:txXfrm>
        <a:off x="4373011" y="1571678"/>
        <a:ext cx="101366" cy="101366"/>
      </dsp:txXfrm>
    </dsp:sp>
    <dsp:sp modelId="{35885DAC-11DA-4FCF-84A2-BFEA439CE99D}">
      <dsp:nvSpPr>
        <dsp:cNvPr id="0" name=""/>
        <dsp:cNvSpPr/>
      </dsp:nvSpPr>
      <dsp:spPr>
        <a:xfrm>
          <a:off x="1005692" y="1208821"/>
          <a:ext cx="905584" cy="539986"/>
        </a:xfrm>
        <a:custGeom>
          <a:avLst/>
          <a:gdLst/>
          <a:ahLst/>
          <a:cxnLst/>
          <a:rect l="0" t="0" r="0" b="0"/>
          <a:pathLst>
            <a:path>
              <a:moveTo>
                <a:pt x="0" y="0"/>
              </a:moveTo>
              <a:lnTo>
                <a:pt x="452792" y="0"/>
              </a:lnTo>
              <a:lnTo>
                <a:pt x="452792" y="539986"/>
              </a:lnTo>
              <a:lnTo>
                <a:pt x="905584" y="53998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latin typeface="Calibri" panose="020F0502020204030204" pitchFamily="34" charset="0"/>
            <a:cs typeface="Calibri" panose="020F0502020204030204" pitchFamily="34" charset="0"/>
          </a:endParaRPr>
        </a:p>
      </dsp:txBody>
      <dsp:txXfrm>
        <a:off x="1432125" y="1452455"/>
        <a:ext cx="52717" cy="52717"/>
      </dsp:txXfrm>
    </dsp:sp>
    <dsp:sp modelId="{78D2EF13-600E-46B9-B602-4685CB9EB8F7}">
      <dsp:nvSpPr>
        <dsp:cNvPr id="0" name=""/>
        <dsp:cNvSpPr/>
      </dsp:nvSpPr>
      <dsp:spPr>
        <a:xfrm>
          <a:off x="3429357" y="634631"/>
          <a:ext cx="2000080" cy="287094"/>
        </a:xfrm>
        <a:custGeom>
          <a:avLst/>
          <a:gdLst/>
          <a:ahLst/>
          <a:cxnLst/>
          <a:rect l="0" t="0" r="0" b="0"/>
          <a:pathLst>
            <a:path>
              <a:moveTo>
                <a:pt x="0" y="0"/>
              </a:moveTo>
              <a:lnTo>
                <a:pt x="1000040" y="0"/>
              </a:lnTo>
              <a:lnTo>
                <a:pt x="1000040" y="287094"/>
              </a:lnTo>
              <a:lnTo>
                <a:pt x="2000080" y="287094"/>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latin typeface="Calibri" panose="020F0502020204030204" pitchFamily="34" charset="0"/>
            <a:cs typeface="Calibri" panose="020F0502020204030204" pitchFamily="34" charset="0"/>
          </a:endParaRPr>
        </a:p>
      </dsp:txBody>
      <dsp:txXfrm>
        <a:off x="4378882" y="727664"/>
        <a:ext cx="101029" cy="101029"/>
      </dsp:txXfrm>
    </dsp:sp>
    <dsp:sp modelId="{717F2619-F1BC-4244-A0C7-708A25BC3EF1}">
      <dsp:nvSpPr>
        <dsp:cNvPr id="0" name=""/>
        <dsp:cNvSpPr/>
      </dsp:nvSpPr>
      <dsp:spPr>
        <a:xfrm>
          <a:off x="3429357" y="347536"/>
          <a:ext cx="2000080" cy="287094"/>
        </a:xfrm>
        <a:custGeom>
          <a:avLst/>
          <a:gdLst/>
          <a:ahLst/>
          <a:cxnLst/>
          <a:rect l="0" t="0" r="0" b="0"/>
          <a:pathLst>
            <a:path>
              <a:moveTo>
                <a:pt x="0" y="287094"/>
              </a:moveTo>
              <a:lnTo>
                <a:pt x="1000040" y="287094"/>
              </a:lnTo>
              <a:lnTo>
                <a:pt x="1000040" y="0"/>
              </a:lnTo>
              <a:lnTo>
                <a:pt x="2000080" y="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latin typeface="Calibri" panose="020F0502020204030204" pitchFamily="34" charset="0"/>
            <a:cs typeface="Calibri" panose="020F0502020204030204" pitchFamily="34" charset="0"/>
          </a:endParaRPr>
        </a:p>
      </dsp:txBody>
      <dsp:txXfrm>
        <a:off x="4378882" y="440569"/>
        <a:ext cx="101029" cy="101029"/>
      </dsp:txXfrm>
    </dsp:sp>
    <dsp:sp modelId="{B7978E73-7C4A-42D5-B18B-8C5F94BFAFFA}">
      <dsp:nvSpPr>
        <dsp:cNvPr id="0" name=""/>
        <dsp:cNvSpPr/>
      </dsp:nvSpPr>
      <dsp:spPr>
        <a:xfrm>
          <a:off x="1005692" y="634631"/>
          <a:ext cx="916990" cy="574189"/>
        </a:xfrm>
        <a:custGeom>
          <a:avLst/>
          <a:gdLst/>
          <a:ahLst/>
          <a:cxnLst/>
          <a:rect l="0" t="0" r="0" b="0"/>
          <a:pathLst>
            <a:path>
              <a:moveTo>
                <a:pt x="0" y="574189"/>
              </a:moveTo>
              <a:lnTo>
                <a:pt x="458495" y="574189"/>
              </a:lnTo>
              <a:lnTo>
                <a:pt x="458495" y="0"/>
              </a:lnTo>
              <a:lnTo>
                <a:pt x="916990"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latin typeface="Calibri" panose="020F0502020204030204" pitchFamily="34" charset="0"/>
            <a:cs typeface="Calibri" panose="020F0502020204030204" pitchFamily="34" charset="0"/>
          </a:endParaRPr>
        </a:p>
      </dsp:txBody>
      <dsp:txXfrm>
        <a:off x="1437139" y="894677"/>
        <a:ext cx="54096" cy="54096"/>
      </dsp:txXfrm>
    </dsp:sp>
    <dsp:sp modelId="{95258BAC-2834-4093-9A18-4BBB1588C117}">
      <dsp:nvSpPr>
        <dsp:cNvPr id="0" name=""/>
        <dsp:cNvSpPr/>
      </dsp:nvSpPr>
      <dsp:spPr>
        <a:xfrm rot="16200000">
          <a:off x="-432804" y="979145"/>
          <a:ext cx="2417642" cy="459351"/>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panose="020F0502020204030204" pitchFamily="34" charset="0"/>
              <a:cs typeface="Calibri" panose="020F0502020204030204" pitchFamily="34" charset="0"/>
            </a:rPr>
            <a:t>All Variables</a:t>
          </a:r>
        </a:p>
      </dsp:txBody>
      <dsp:txXfrm>
        <a:off x="-432804" y="979145"/>
        <a:ext cx="2417642" cy="459351"/>
      </dsp:txXfrm>
    </dsp:sp>
    <dsp:sp modelId="{AFE4E49E-4174-452D-8A38-0F07D40F6A2D}">
      <dsp:nvSpPr>
        <dsp:cNvPr id="0" name=""/>
        <dsp:cNvSpPr/>
      </dsp:nvSpPr>
      <dsp:spPr>
        <a:xfrm>
          <a:off x="1922682" y="404955"/>
          <a:ext cx="1506674" cy="459351"/>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panose="020F0502020204030204" pitchFamily="34" charset="0"/>
              <a:cs typeface="Calibri" panose="020F0502020204030204" pitchFamily="34" charset="0"/>
            </a:rPr>
            <a:t>Numerical</a:t>
          </a:r>
        </a:p>
      </dsp:txBody>
      <dsp:txXfrm>
        <a:off x="1922682" y="404955"/>
        <a:ext cx="1506674" cy="459351"/>
      </dsp:txXfrm>
    </dsp:sp>
    <dsp:sp modelId="{E9D68450-9892-421D-ACA7-C0C0B871799E}">
      <dsp:nvSpPr>
        <dsp:cNvPr id="0" name=""/>
        <dsp:cNvSpPr/>
      </dsp:nvSpPr>
      <dsp:spPr>
        <a:xfrm>
          <a:off x="5429437" y="117860"/>
          <a:ext cx="1903833" cy="459351"/>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Continuous</a:t>
          </a:r>
        </a:p>
      </dsp:txBody>
      <dsp:txXfrm>
        <a:off x="5429437" y="117860"/>
        <a:ext cx="1903833" cy="459351"/>
      </dsp:txXfrm>
    </dsp:sp>
    <dsp:sp modelId="{971BB813-D02C-4B7E-8999-E34EBA3FF545}">
      <dsp:nvSpPr>
        <dsp:cNvPr id="0" name=""/>
        <dsp:cNvSpPr/>
      </dsp:nvSpPr>
      <dsp:spPr>
        <a:xfrm>
          <a:off x="5429437" y="692050"/>
          <a:ext cx="1903833" cy="459351"/>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Discrete</a:t>
          </a:r>
        </a:p>
      </dsp:txBody>
      <dsp:txXfrm>
        <a:off x="5429437" y="692050"/>
        <a:ext cx="1903833" cy="459351"/>
      </dsp:txXfrm>
    </dsp:sp>
    <dsp:sp modelId="{A1672275-2A5F-4D51-83DC-D4BE93AB919C}">
      <dsp:nvSpPr>
        <dsp:cNvPr id="0" name=""/>
        <dsp:cNvSpPr/>
      </dsp:nvSpPr>
      <dsp:spPr>
        <a:xfrm>
          <a:off x="1911277" y="1519131"/>
          <a:ext cx="1506674" cy="459351"/>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panose="020F0502020204030204" pitchFamily="34" charset="0"/>
              <a:cs typeface="Calibri" panose="020F0502020204030204" pitchFamily="34" charset="0"/>
            </a:rPr>
            <a:t>Categorical</a:t>
          </a:r>
        </a:p>
      </dsp:txBody>
      <dsp:txXfrm>
        <a:off x="1911277" y="1519131"/>
        <a:ext cx="1506674" cy="459351"/>
      </dsp:txXfrm>
    </dsp:sp>
    <dsp:sp modelId="{35447884-FAD2-477B-9F40-E2ED76D1C994}">
      <dsp:nvSpPr>
        <dsp:cNvPr id="0" name=""/>
        <dsp:cNvSpPr/>
      </dsp:nvSpPr>
      <dsp:spPr>
        <a:xfrm>
          <a:off x="5429437" y="1266239"/>
          <a:ext cx="1903833" cy="459351"/>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Regular Categorical</a:t>
          </a:r>
        </a:p>
      </dsp:txBody>
      <dsp:txXfrm>
        <a:off x="5429437" y="1266239"/>
        <a:ext cx="1903833" cy="459351"/>
      </dsp:txXfrm>
    </dsp:sp>
    <dsp:sp modelId="{88F47733-5ACD-486B-A0E4-591D066C6BA9}">
      <dsp:nvSpPr>
        <dsp:cNvPr id="0" name=""/>
        <dsp:cNvSpPr/>
      </dsp:nvSpPr>
      <dsp:spPr>
        <a:xfrm>
          <a:off x="5429437" y="1840429"/>
          <a:ext cx="1903833" cy="459351"/>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Ordinal</a:t>
          </a:r>
        </a:p>
      </dsp:txBody>
      <dsp:txXfrm>
        <a:off x="5429437" y="1840429"/>
        <a:ext cx="1903833" cy="459351"/>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34602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1588"/>
            <a:ext cx="3049588" cy="454026"/>
          </a:xfrm>
          <a:prstGeom prst="rect">
            <a:avLst/>
          </a:prstGeom>
          <a:noFill/>
          <a:ln w="9525">
            <a:noFill/>
            <a:miter lim="800000"/>
            <a:headEnd/>
            <a:tailEnd/>
          </a:ln>
          <a:effectLst/>
        </p:spPr>
        <p:txBody>
          <a:bodyPr vert="horz" wrap="square" lIns="19331" tIns="0" rIns="19331" bIns="0" numCol="1" anchor="t" anchorCtr="0" compatLnSpc="1">
            <a:prstTxWarp prst="textNoShape">
              <a:avLst/>
            </a:prstTxWarp>
          </a:bodyPr>
          <a:lstStyle>
            <a:lvl1pPr algn="l" defTabSz="908050">
              <a:spcBef>
                <a:spcPct val="0"/>
              </a:spcBef>
              <a:defRPr sz="1000" i="1">
                <a:solidFill>
                  <a:schemeClr val="tx1"/>
                </a:solidFill>
              </a:defRPr>
            </a:lvl1pPr>
          </a:lstStyle>
          <a:p>
            <a:pPr>
              <a:defRPr/>
            </a:pPr>
            <a:endParaRPr lang="en-US"/>
          </a:p>
        </p:txBody>
      </p:sp>
      <p:sp>
        <p:nvSpPr>
          <p:cNvPr id="2051" name="Rectangle 3"/>
          <p:cNvSpPr>
            <a:spLocks noGrp="1" noChangeArrowheads="1"/>
          </p:cNvSpPr>
          <p:nvPr>
            <p:ph type="dt" idx="1"/>
          </p:nvPr>
        </p:nvSpPr>
        <p:spPr bwMode="auto">
          <a:xfrm>
            <a:off x="3960813" y="-1588"/>
            <a:ext cx="3049587" cy="454026"/>
          </a:xfrm>
          <a:prstGeom prst="rect">
            <a:avLst/>
          </a:prstGeom>
          <a:noFill/>
          <a:ln w="9525">
            <a:noFill/>
            <a:miter lim="800000"/>
            <a:headEnd/>
            <a:tailEnd/>
          </a:ln>
          <a:effectLst/>
        </p:spPr>
        <p:txBody>
          <a:bodyPr vert="horz" wrap="square" lIns="19331" tIns="0" rIns="19331" bIns="0" numCol="1" anchor="t" anchorCtr="0" compatLnSpc="1">
            <a:prstTxWarp prst="textNoShape">
              <a:avLst/>
            </a:prstTxWarp>
          </a:bodyPr>
          <a:lstStyle>
            <a:lvl1pPr algn="r" defTabSz="908050">
              <a:spcBef>
                <a:spcPct val="0"/>
              </a:spcBef>
              <a:defRPr sz="1000" i="1">
                <a:solidFill>
                  <a:schemeClr val="tx1"/>
                </a:solidFill>
              </a:defRPr>
            </a:lvl1pPr>
          </a:lstStyle>
          <a:p>
            <a:pPr>
              <a:defRPr/>
            </a:pPr>
            <a:endParaRPr lang="en-US"/>
          </a:p>
        </p:txBody>
      </p:sp>
      <p:sp>
        <p:nvSpPr>
          <p:cNvPr id="54276" name="Rectangle 4"/>
          <p:cNvSpPr>
            <a:spLocks noGrp="1" noRot="1" noChangeAspect="1" noChangeArrowheads="1" noTextEdit="1"/>
          </p:cNvSpPr>
          <p:nvPr>
            <p:ph type="sldImg" idx="2"/>
          </p:nvPr>
        </p:nvSpPr>
        <p:spPr bwMode="auto">
          <a:xfrm>
            <a:off x="1189038" y="690563"/>
            <a:ext cx="4622800" cy="34671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15988" y="4391025"/>
            <a:ext cx="5178425" cy="4162425"/>
          </a:xfrm>
          <a:prstGeom prst="rect">
            <a:avLst/>
          </a:prstGeom>
          <a:noFill/>
          <a:ln w="9525">
            <a:noFill/>
            <a:miter lim="800000"/>
            <a:headEnd/>
            <a:tailEnd/>
          </a:ln>
          <a:effectLst/>
        </p:spPr>
        <p:txBody>
          <a:bodyPr vert="horz" wrap="square" lIns="91837" tIns="46725" rIns="91837" bIns="4672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0" y="8783638"/>
            <a:ext cx="3049588" cy="454025"/>
          </a:xfrm>
          <a:prstGeom prst="rect">
            <a:avLst/>
          </a:prstGeom>
          <a:noFill/>
          <a:ln w="9525">
            <a:noFill/>
            <a:miter lim="800000"/>
            <a:headEnd/>
            <a:tailEnd/>
          </a:ln>
          <a:effectLst/>
        </p:spPr>
        <p:txBody>
          <a:bodyPr vert="horz" wrap="square" lIns="19331" tIns="0" rIns="19331" bIns="0" numCol="1" anchor="b" anchorCtr="0" compatLnSpc="1">
            <a:prstTxWarp prst="textNoShape">
              <a:avLst/>
            </a:prstTxWarp>
          </a:bodyPr>
          <a:lstStyle>
            <a:lvl1pPr algn="l" defTabSz="908050">
              <a:spcBef>
                <a:spcPct val="0"/>
              </a:spcBef>
              <a:defRPr sz="1000" i="1">
                <a:solidFill>
                  <a:schemeClr val="tx1"/>
                </a:solidFill>
              </a:defRPr>
            </a:lvl1pPr>
          </a:lstStyle>
          <a:p>
            <a:pPr>
              <a:defRPr/>
            </a:pPr>
            <a:endParaRPr lang="en-US"/>
          </a:p>
        </p:txBody>
      </p:sp>
      <p:sp>
        <p:nvSpPr>
          <p:cNvPr id="2055" name="Rectangle 7"/>
          <p:cNvSpPr>
            <a:spLocks noGrp="1" noChangeArrowheads="1"/>
          </p:cNvSpPr>
          <p:nvPr>
            <p:ph type="sldNum" sz="quarter" idx="5"/>
          </p:nvPr>
        </p:nvSpPr>
        <p:spPr bwMode="auto">
          <a:xfrm>
            <a:off x="3960813" y="8783638"/>
            <a:ext cx="3049587" cy="454025"/>
          </a:xfrm>
          <a:prstGeom prst="rect">
            <a:avLst/>
          </a:prstGeom>
          <a:noFill/>
          <a:ln w="9525">
            <a:noFill/>
            <a:miter lim="800000"/>
            <a:headEnd/>
            <a:tailEnd/>
          </a:ln>
          <a:effectLst/>
        </p:spPr>
        <p:txBody>
          <a:bodyPr vert="horz" wrap="square" lIns="19331" tIns="0" rIns="19331" bIns="0" numCol="1" anchor="b" anchorCtr="0" compatLnSpc="1">
            <a:prstTxWarp prst="textNoShape">
              <a:avLst/>
            </a:prstTxWarp>
          </a:bodyPr>
          <a:lstStyle>
            <a:lvl1pPr algn="r" defTabSz="908050">
              <a:spcBef>
                <a:spcPct val="0"/>
              </a:spcBef>
              <a:defRPr sz="1000" i="1">
                <a:solidFill>
                  <a:schemeClr val="tx1"/>
                </a:solidFill>
              </a:defRPr>
            </a:lvl1pPr>
          </a:lstStyle>
          <a:p>
            <a:pPr>
              <a:defRPr/>
            </a:pPr>
            <a:fld id="{6427C189-4FD5-4F80-AB24-50F4935F27EE}" type="slidenum">
              <a:rPr lang="en-US"/>
              <a:pPr>
                <a:defRPr/>
              </a:pPr>
              <a:t>‹#›</a:t>
            </a:fld>
            <a:endParaRPr lang="en-US" dirty="0"/>
          </a:p>
        </p:txBody>
      </p:sp>
    </p:spTree>
    <p:extLst>
      <p:ext uri="{BB962C8B-B14F-4D97-AF65-F5344CB8AC3E}">
        <p14:creationId xmlns:p14="http://schemas.microsoft.com/office/powerpoint/2010/main" val="1426219485"/>
      </p:ext>
    </p:extLst>
  </p:cSld>
  <p:clrMap bg1="lt1" tx1="dk1" bg2="lt2" tx2="dk2" accent1="accent1" accent2="accent2" accent3="accent3" accent4="accent4" accent5="accent5" accent6="accent6" hlink="hlink" folHlink="folHlink"/>
  <p:notesStyle>
    <a:lvl1pPr algn="l" defTabSz="893763"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2438" algn="l" defTabSz="893763"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01700" algn="l" defTabSz="893763"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57313" algn="l" defTabSz="893763"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03400" algn="l" defTabSz="893763"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1463675" y="431800"/>
            <a:ext cx="10091738" cy="7569200"/>
          </a:xfrm>
          <a:ln/>
        </p:spPr>
      </p:sp>
      <p:sp>
        <p:nvSpPr>
          <p:cNvPr id="55299" name="Rectangle 3"/>
          <p:cNvSpPr>
            <a:spLocks noGrp="1" noChangeArrowheads="1"/>
          </p:cNvSpPr>
          <p:nvPr>
            <p:ph type="body" idx="1"/>
          </p:nvPr>
        </p:nvSpPr>
        <p:spPr>
          <a:xfrm>
            <a:off x="165100" y="8024813"/>
            <a:ext cx="6710363" cy="11604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1463675" y="431800"/>
            <a:ext cx="10091738" cy="7569200"/>
          </a:xfrm>
          <a:ln/>
        </p:spPr>
      </p:sp>
      <p:sp>
        <p:nvSpPr>
          <p:cNvPr id="63491" name="Rectangle 3"/>
          <p:cNvSpPr>
            <a:spLocks noGrp="1" noChangeArrowheads="1"/>
          </p:cNvSpPr>
          <p:nvPr>
            <p:ph type="body" idx="1"/>
          </p:nvPr>
        </p:nvSpPr>
        <p:spPr>
          <a:xfrm>
            <a:off x="165100" y="8024813"/>
            <a:ext cx="6710363" cy="11604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https://www.youtube.com/watch?v=lBuJmzyiu8Y (</a:t>
            </a:r>
            <a:r>
              <a:rPr lang="en-US" altLang="en-US" dirty="0" err="1"/>
              <a:t>Skewness</a:t>
            </a:r>
            <a:r>
              <a:rPr lang="en-US" altLang="en-US" dirty="0"/>
              <a:t>)</a:t>
            </a:r>
          </a:p>
          <a:p>
            <a:r>
              <a:rPr lang="en-US" altLang="en-US" dirty="0"/>
              <a:t>https://www.youtube.com/watch?v=Nhlof2T-tV4 (Kurtosis)</a:t>
            </a:r>
          </a:p>
          <a:p>
            <a:endParaRPr lang="en-US" altLang="en-US" dirty="0"/>
          </a:p>
          <a:p>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463675" y="431800"/>
            <a:ext cx="10091738" cy="7569200"/>
          </a:xfrm>
          <a:ln/>
        </p:spPr>
      </p:sp>
      <p:sp>
        <p:nvSpPr>
          <p:cNvPr id="64515" name="Rectangle 3"/>
          <p:cNvSpPr>
            <a:spLocks noGrp="1" noChangeArrowheads="1"/>
          </p:cNvSpPr>
          <p:nvPr>
            <p:ph type="body" idx="1"/>
          </p:nvPr>
        </p:nvSpPr>
        <p:spPr>
          <a:xfrm>
            <a:off x="165100" y="8024813"/>
            <a:ext cx="6710363" cy="11604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https://www.youtube.com/watch?v=Snf6Wpn-L4c (Percentiles and Quartiles)</a:t>
            </a:r>
          </a:p>
          <a:p>
            <a:r>
              <a:rPr lang="en-US" altLang="en-US" dirty="0"/>
              <a:t>https://www.youtube.com/watch?v=gp_fUdPXpG4 (Measure of Dispersion)</a:t>
            </a:r>
          </a:p>
          <a:p>
            <a:endParaRPr lang="en-US" altLang="en-US" dirty="0"/>
          </a:p>
          <a:p>
            <a:r>
              <a:rPr lang="en-US" altLang="en-US" dirty="0"/>
              <a:t>https://www.youtube.com/watch?v=92s7IVS6A34 ( N for Population vs.</a:t>
            </a:r>
            <a:r>
              <a:rPr lang="en-US" altLang="en-US" baseline="0" dirty="0"/>
              <a:t> N-1 for Sample Explained)</a:t>
            </a:r>
          </a:p>
          <a:p>
            <a:r>
              <a:rPr lang="en-US" altLang="en-US" dirty="0"/>
              <a:t>https://www.youtube.com/watch?v=9ONRMymR2Eg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https://www.youtube.com/watch?v=usY1oY0bWQ8 (Introduction to Probability)</a:t>
            </a:r>
          </a:p>
        </p:txBody>
      </p:sp>
      <p:sp>
        <p:nvSpPr>
          <p:cNvPr id="4" name="Slide Number Placeholder 3"/>
          <p:cNvSpPr>
            <a:spLocks noGrp="1"/>
          </p:cNvSpPr>
          <p:nvPr>
            <p:ph type="sldNum" sz="quarter" idx="10"/>
          </p:nvPr>
        </p:nvSpPr>
        <p:spPr/>
        <p:txBody>
          <a:bodyPr/>
          <a:lstStyle/>
          <a:p>
            <a:pPr>
              <a:defRPr/>
            </a:pPr>
            <a:fld id="{6427C189-4FD5-4F80-AB24-50F4935F27EE}" type="slidenum">
              <a:rPr lang="en-US" smtClean="0"/>
              <a:pPr>
                <a:defRPr/>
              </a:pPr>
              <a:t>11</a:t>
            </a:fld>
            <a:endParaRPr lang="en-US" dirty="0"/>
          </a:p>
        </p:txBody>
      </p:sp>
    </p:spTree>
    <p:extLst>
      <p:ext uri="{BB962C8B-B14F-4D97-AF65-F5344CB8AC3E}">
        <p14:creationId xmlns:p14="http://schemas.microsoft.com/office/powerpoint/2010/main" val="3884245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https://www.youtube.com/watch?v=H02B3aMNKzE (Conditional Probability)</a:t>
            </a:r>
          </a:p>
          <a:p>
            <a:r>
              <a:rPr lang="en-US" dirty="0"/>
              <a:t>https://www.youtube.com/watch?v=Y-V4rfdl3NI (</a:t>
            </a:r>
            <a:r>
              <a:rPr lang="en-US" dirty="0" err="1"/>
              <a:t>Baye’s</a:t>
            </a:r>
            <a:r>
              <a:rPr lang="en-US" dirty="0"/>
              <a:t> Theorem)</a:t>
            </a:r>
          </a:p>
        </p:txBody>
      </p:sp>
      <p:sp>
        <p:nvSpPr>
          <p:cNvPr id="4" name="Slide Number Placeholder 3"/>
          <p:cNvSpPr>
            <a:spLocks noGrp="1"/>
          </p:cNvSpPr>
          <p:nvPr>
            <p:ph type="sldNum" sz="quarter" idx="10"/>
          </p:nvPr>
        </p:nvSpPr>
        <p:spPr/>
        <p:txBody>
          <a:bodyPr/>
          <a:lstStyle/>
          <a:p>
            <a:pPr>
              <a:defRPr/>
            </a:pPr>
            <a:fld id="{6427C189-4FD5-4F80-AB24-50F4935F27EE}" type="slidenum">
              <a:rPr lang="en-US" smtClean="0"/>
              <a:pPr>
                <a:defRPr/>
              </a:pPr>
              <a:t>13</a:t>
            </a:fld>
            <a:endParaRPr lang="en-US" dirty="0"/>
          </a:p>
        </p:txBody>
      </p:sp>
    </p:spTree>
    <p:extLst>
      <p:ext uri="{BB962C8B-B14F-4D97-AF65-F5344CB8AC3E}">
        <p14:creationId xmlns:p14="http://schemas.microsoft.com/office/powerpoint/2010/main" val="1374869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1463675" y="431800"/>
            <a:ext cx="10091738" cy="7569200"/>
          </a:xfrm>
          <a:ln/>
        </p:spPr>
      </p:sp>
      <p:sp>
        <p:nvSpPr>
          <p:cNvPr id="65539" name="Rectangle 3"/>
          <p:cNvSpPr>
            <a:spLocks noGrp="1" noChangeArrowheads="1"/>
          </p:cNvSpPr>
          <p:nvPr>
            <p:ph type="body" idx="1"/>
          </p:nvPr>
        </p:nvSpPr>
        <p:spPr>
          <a:xfrm>
            <a:off x="165100" y="8024813"/>
            <a:ext cx="6710363" cy="11604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1463675" y="431800"/>
            <a:ext cx="10091738" cy="7569200"/>
          </a:xfrm>
          <a:ln/>
        </p:spPr>
      </p:sp>
      <p:sp>
        <p:nvSpPr>
          <p:cNvPr id="66563" name="Rectangle 3"/>
          <p:cNvSpPr>
            <a:spLocks noGrp="1" noChangeArrowheads="1"/>
          </p:cNvSpPr>
          <p:nvPr>
            <p:ph type="body" idx="1"/>
          </p:nvPr>
        </p:nvSpPr>
        <p:spPr>
          <a:xfrm>
            <a:off x="165100" y="8024813"/>
            <a:ext cx="6710363" cy="11604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463675" y="431800"/>
            <a:ext cx="10091738" cy="7569200"/>
          </a:xfrm>
          <a:ln/>
        </p:spPr>
      </p:sp>
      <p:sp>
        <p:nvSpPr>
          <p:cNvPr id="67587" name="Rectangle 3"/>
          <p:cNvSpPr>
            <a:spLocks noGrp="1" noChangeArrowheads="1"/>
          </p:cNvSpPr>
          <p:nvPr>
            <p:ph type="body" idx="1"/>
          </p:nvPr>
        </p:nvSpPr>
        <p:spPr>
          <a:xfrm>
            <a:off x="165100" y="8024813"/>
            <a:ext cx="6710363" cy="11604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https://www.youtube.com/watch?v=Ukkcer70r5A (Outlier Treatment – Part 1)</a:t>
            </a:r>
          </a:p>
          <a:p>
            <a:r>
              <a:rPr lang="en-US" altLang="en-US" dirty="0"/>
              <a:t>https://www.youtube.com/watch?v=FatA5COFIPU (Part 2)</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https://www.youtube.com/watch?v=YUfUp5DDhWg (Probability Distribution)</a:t>
            </a:r>
          </a:p>
        </p:txBody>
      </p:sp>
      <p:sp>
        <p:nvSpPr>
          <p:cNvPr id="4" name="Slide Number Placeholder 3"/>
          <p:cNvSpPr>
            <a:spLocks noGrp="1"/>
          </p:cNvSpPr>
          <p:nvPr>
            <p:ph type="sldNum" sz="quarter" idx="10"/>
          </p:nvPr>
        </p:nvSpPr>
        <p:spPr/>
        <p:txBody>
          <a:bodyPr/>
          <a:lstStyle/>
          <a:p>
            <a:pPr>
              <a:defRPr/>
            </a:pPr>
            <a:fld id="{6427C189-4FD5-4F80-AB24-50F4935F27EE}" type="slidenum">
              <a:rPr lang="en-US" smtClean="0"/>
              <a:pPr>
                <a:defRPr/>
              </a:pPr>
              <a:t>18</a:t>
            </a:fld>
            <a:endParaRPr lang="en-US" dirty="0"/>
          </a:p>
        </p:txBody>
      </p:sp>
    </p:spTree>
    <p:extLst>
      <p:ext uri="{BB962C8B-B14F-4D97-AF65-F5344CB8AC3E}">
        <p14:creationId xmlns:p14="http://schemas.microsoft.com/office/powerpoint/2010/main" val="2641451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https://www.youtube.com/watch?v=mai23vW8uFM (Normal</a:t>
            </a:r>
            <a:r>
              <a:rPr lang="en-US" baseline="0" dirty="0"/>
              <a:t> Distribution and Z-Score)</a:t>
            </a:r>
            <a:endParaRPr lang="en-US" dirty="0"/>
          </a:p>
        </p:txBody>
      </p:sp>
      <p:sp>
        <p:nvSpPr>
          <p:cNvPr id="4" name="Slide Number Placeholder 3"/>
          <p:cNvSpPr>
            <a:spLocks noGrp="1"/>
          </p:cNvSpPr>
          <p:nvPr>
            <p:ph type="sldNum" sz="quarter" idx="10"/>
          </p:nvPr>
        </p:nvSpPr>
        <p:spPr/>
        <p:txBody>
          <a:bodyPr/>
          <a:lstStyle/>
          <a:p>
            <a:pPr>
              <a:defRPr/>
            </a:pPr>
            <a:fld id="{6427C189-4FD5-4F80-AB24-50F4935F27EE}" type="slidenum">
              <a:rPr lang="en-US" smtClean="0"/>
              <a:pPr>
                <a:defRPr/>
              </a:pPr>
              <a:t>19</a:t>
            </a:fld>
            <a:endParaRPr lang="en-US" dirty="0"/>
          </a:p>
        </p:txBody>
      </p:sp>
    </p:spTree>
    <p:extLst>
      <p:ext uri="{BB962C8B-B14F-4D97-AF65-F5344CB8AC3E}">
        <p14:creationId xmlns:p14="http://schemas.microsoft.com/office/powerpoint/2010/main" val="1088047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https://www.youtube.com/watch?v=qIzC1-9PwQo (Binomial Distribution)</a:t>
            </a:r>
          </a:p>
        </p:txBody>
      </p:sp>
      <p:sp>
        <p:nvSpPr>
          <p:cNvPr id="4" name="Slide Number Placeholder 3"/>
          <p:cNvSpPr>
            <a:spLocks noGrp="1"/>
          </p:cNvSpPr>
          <p:nvPr>
            <p:ph type="sldNum" sz="quarter" idx="10"/>
          </p:nvPr>
        </p:nvSpPr>
        <p:spPr/>
        <p:txBody>
          <a:bodyPr/>
          <a:lstStyle/>
          <a:p>
            <a:pPr>
              <a:defRPr/>
            </a:pPr>
            <a:fld id="{6427C189-4FD5-4F80-AB24-50F4935F27EE}" type="slidenum">
              <a:rPr lang="en-US" smtClean="0"/>
              <a:pPr>
                <a:defRPr/>
              </a:pPr>
              <a:t>23</a:t>
            </a:fld>
            <a:endParaRPr lang="en-US" dirty="0"/>
          </a:p>
        </p:txBody>
      </p:sp>
    </p:spTree>
    <p:extLst>
      <p:ext uri="{BB962C8B-B14F-4D97-AF65-F5344CB8AC3E}">
        <p14:creationId xmlns:p14="http://schemas.microsoft.com/office/powerpoint/2010/main" val="743435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1463675" y="431800"/>
            <a:ext cx="10091738" cy="7569200"/>
          </a:xfrm>
          <a:ln/>
        </p:spPr>
      </p:sp>
      <p:sp>
        <p:nvSpPr>
          <p:cNvPr id="56323" name="Rectangle 3"/>
          <p:cNvSpPr>
            <a:spLocks noGrp="1" noChangeArrowheads="1"/>
          </p:cNvSpPr>
          <p:nvPr>
            <p:ph type="body" idx="1"/>
          </p:nvPr>
        </p:nvSpPr>
        <p:spPr>
          <a:xfrm>
            <a:off x="165100" y="8024813"/>
            <a:ext cx="6710363" cy="11604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https://www.youtube.com/watch?v=jmqZG6roVqU (Poisson Distribution)</a:t>
            </a:r>
          </a:p>
        </p:txBody>
      </p:sp>
      <p:sp>
        <p:nvSpPr>
          <p:cNvPr id="4" name="Slide Number Placeholder 3"/>
          <p:cNvSpPr>
            <a:spLocks noGrp="1"/>
          </p:cNvSpPr>
          <p:nvPr>
            <p:ph type="sldNum" sz="quarter" idx="10"/>
          </p:nvPr>
        </p:nvSpPr>
        <p:spPr/>
        <p:txBody>
          <a:bodyPr/>
          <a:lstStyle/>
          <a:p>
            <a:pPr>
              <a:defRPr/>
            </a:pPr>
            <a:fld id="{6427C189-4FD5-4F80-AB24-50F4935F27EE}" type="slidenum">
              <a:rPr lang="en-US" smtClean="0"/>
              <a:pPr>
                <a:defRPr/>
              </a:pPr>
              <a:t>24</a:t>
            </a:fld>
            <a:endParaRPr lang="en-US" dirty="0"/>
          </a:p>
        </p:txBody>
      </p:sp>
    </p:spTree>
    <p:extLst>
      <p:ext uri="{BB962C8B-B14F-4D97-AF65-F5344CB8AC3E}">
        <p14:creationId xmlns:p14="http://schemas.microsoft.com/office/powerpoint/2010/main" val="3666371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93763" rtl="0" eaLnBrk="0" fontAlgn="base" latinLnBrk="0" hangingPunct="0">
              <a:lnSpc>
                <a:spcPct val="100000"/>
              </a:lnSpc>
              <a:spcBef>
                <a:spcPct val="30000"/>
              </a:spcBef>
              <a:spcAft>
                <a:spcPct val="0"/>
              </a:spcAft>
              <a:buClrTx/>
              <a:buSzTx/>
              <a:buFontTx/>
              <a:buNone/>
              <a:tabLst/>
              <a:defRPr/>
            </a:pPr>
            <a:r>
              <a:rPr lang="en-US" dirty="0"/>
              <a:t>https://www.youtube.com/watch?v=k9nRcadQYsU (</a:t>
            </a:r>
            <a:r>
              <a:rPr lang="en-US" b="0" dirty="0"/>
              <a:t>The Normal Approximation of the Binomial Distribution</a:t>
            </a:r>
            <a:r>
              <a:rPr lang="en-US" dirty="0"/>
              <a:t>)</a:t>
            </a:r>
          </a:p>
          <a:p>
            <a:pPr marL="0" marR="0" indent="0" algn="l" defTabSz="89376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6427C189-4FD5-4F80-AB24-50F4935F27EE}" type="slidenum">
              <a:rPr lang="en-US" smtClean="0"/>
              <a:pPr>
                <a:defRPr/>
              </a:pPr>
              <a:t>25</a:t>
            </a:fld>
            <a:endParaRPr lang="en-US" dirty="0"/>
          </a:p>
        </p:txBody>
      </p:sp>
    </p:spTree>
    <p:extLst>
      <p:ext uri="{BB962C8B-B14F-4D97-AF65-F5344CB8AC3E}">
        <p14:creationId xmlns:p14="http://schemas.microsoft.com/office/powerpoint/2010/main" val="3667766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https://www.youtube.com/watch?v=Pujol1yC1_A (Central Limit Theorem)</a:t>
            </a:r>
          </a:p>
          <a:p>
            <a:endParaRPr lang="en-US" dirty="0"/>
          </a:p>
        </p:txBody>
      </p:sp>
      <p:sp>
        <p:nvSpPr>
          <p:cNvPr id="4" name="Slide Number Placeholder 3"/>
          <p:cNvSpPr>
            <a:spLocks noGrp="1"/>
          </p:cNvSpPr>
          <p:nvPr>
            <p:ph type="sldNum" sz="quarter" idx="10"/>
          </p:nvPr>
        </p:nvSpPr>
        <p:spPr/>
        <p:txBody>
          <a:bodyPr/>
          <a:lstStyle/>
          <a:p>
            <a:pPr>
              <a:defRPr/>
            </a:pPr>
            <a:fld id="{6427C189-4FD5-4F80-AB24-50F4935F27EE}" type="slidenum">
              <a:rPr lang="en-US" smtClean="0"/>
              <a:pPr>
                <a:defRPr/>
              </a:pPr>
              <a:t>26</a:t>
            </a:fld>
            <a:endParaRPr lang="en-US" dirty="0"/>
          </a:p>
        </p:txBody>
      </p:sp>
    </p:spTree>
    <p:extLst>
      <p:ext uri="{BB962C8B-B14F-4D97-AF65-F5344CB8AC3E}">
        <p14:creationId xmlns:p14="http://schemas.microsoft.com/office/powerpoint/2010/main" val="1641584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https://www.youtube.com/watch?v=27iSnzss2wM (Confidence Interval Introduction)</a:t>
            </a:r>
          </a:p>
        </p:txBody>
      </p:sp>
      <p:sp>
        <p:nvSpPr>
          <p:cNvPr id="4" name="Slide Number Placeholder 3"/>
          <p:cNvSpPr>
            <a:spLocks noGrp="1"/>
          </p:cNvSpPr>
          <p:nvPr>
            <p:ph type="sldNum" sz="quarter" idx="10"/>
          </p:nvPr>
        </p:nvSpPr>
        <p:spPr/>
        <p:txBody>
          <a:bodyPr/>
          <a:lstStyle/>
          <a:p>
            <a:pPr>
              <a:defRPr/>
            </a:pPr>
            <a:fld id="{6427C189-4FD5-4F80-AB24-50F4935F27EE}" type="slidenum">
              <a:rPr lang="en-US" smtClean="0"/>
              <a:pPr>
                <a:defRPr/>
              </a:pPr>
              <a:t>27</a:t>
            </a:fld>
            <a:endParaRPr lang="en-US" dirty="0"/>
          </a:p>
        </p:txBody>
      </p:sp>
    </p:spTree>
    <p:extLst>
      <p:ext uri="{BB962C8B-B14F-4D97-AF65-F5344CB8AC3E}">
        <p14:creationId xmlns:p14="http://schemas.microsoft.com/office/powerpoint/2010/main" val="1152291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463675" y="431800"/>
            <a:ext cx="10091738" cy="7569200"/>
          </a:xfrm>
          <a:ln/>
        </p:spPr>
      </p:sp>
      <p:sp>
        <p:nvSpPr>
          <p:cNvPr id="68611" name="Rectangle 3"/>
          <p:cNvSpPr>
            <a:spLocks noGrp="1" noChangeArrowheads="1"/>
          </p:cNvSpPr>
          <p:nvPr>
            <p:ph type="body" idx="1"/>
          </p:nvPr>
        </p:nvSpPr>
        <p:spPr>
          <a:xfrm>
            <a:off x="165100" y="8024813"/>
            <a:ext cx="6710363" cy="11604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https://www.youtube.com/watch?v=tTeMYuS87oU (Hypothesis Testing)</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https://www.youtube.com/watch?v=Ypgo4qUBt5o (What is</a:t>
            </a:r>
            <a:r>
              <a:rPr lang="en-US" baseline="0" dirty="0"/>
              <a:t> Correlation ?)</a:t>
            </a:r>
            <a:endParaRPr lang="en-US" dirty="0"/>
          </a:p>
        </p:txBody>
      </p:sp>
      <p:sp>
        <p:nvSpPr>
          <p:cNvPr id="4" name="Slide Number Placeholder 3"/>
          <p:cNvSpPr>
            <a:spLocks noGrp="1"/>
          </p:cNvSpPr>
          <p:nvPr>
            <p:ph type="sldNum" sz="quarter" idx="10"/>
          </p:nvPr>
        </p:nvSpPr>
        <p:spPr/>
        <p:txBody>
          <a:bodyPr/>
          <a:lstStyle/>
          <a:p>
            <a:pPr>
              <a:defRPr/>
            </a:pPr>
            <a:fld id="{6427C189-4FD5-4F80-AB24-50F4935F27EE}" type="slidenum">
              <a:rPr lang="en-US" smtClean="0"/>
              <a:pPr>
                <a:defRPr/>
              </a:pPr>
              <a:t>41</a:t>
            </a:fld>
            <a:endParaRPr lang="en-US" dirty="0"/>
          </a:p>
        </p:txBody>
      </p:sp>
    </p:spTree>
    <p:extLst>
      <p:ext uri="{BB962C8B-B14F-4D97-AF65-F5344CB8AC3E}">
        <p14:creationId xmlns:p14="http://schemas.microsoft.com/office/powerpoint/2010/main" val="1758269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1463675" y="431800"/>
            <a:ext cx="10091738" cy="7569200"/>
          </a:xfrm>
          <a:ln/>
        </p:spPr>
      </p:sp>
      <p:sp>
        <p:nvSpPr>
          <p:cNvPr id="57347" name="Rectangle 3"/>
          <p:cNvSpPr>
            <a:spLocks noGrp="1" noChangeArrowheads="1"/>
          </p:cNvSpPr>
          <p:nvPr>
            <p:ph type="body" idx="1"/>
          </p:nvPr>
        </p:nvSpPr>
        <p:spPr>
          <a:xfrm>
            <a:off x="165100" y="8024813"/>
            <a:ext cx="6710363" cy="11604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1463675" y="431800"/>
            <a:ext cx="10091738" cy="7569200"/>
          </a:xfrm>
          <a:ln/>
        </p:spPr>
      </p:sp>
      <p:sp>
        <p:nvSpPr>
          <p:cNvPr id="58371" name="Rectangle 3"/>
          <p:cNvSpPr>
            <a:spLocks noGrp="1" noChangeArrowheads="1"/>
          </p:cNvSpPr>
          <p:nvPr>
            <p:ph type="body" idx="1"/>
          </p:nvPr>
        </p:nvSpPr>
        <p:spPr>
          <a:xfrm>
            <a:off x="165100" y="8024813"/>
            <a:ext cx="6710363" cy="11604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1463675" y="431800"/>
            <a:ext cx="10091738" cy="7569200"/>
          </a:xfrm>
          <a:ln/>
        </p:spPr>
      </p:sp>
      <p:sp>
        <p:nvSpPr>
          <p:cNvPr id="59395" name="Rectangle 3"/>
          <p:cNvSpPr>
            <a:spLocks noGrp="1" noChangeArrowheads="1"/>
          </p:cNvSpPr>
          <p:nvPr>
            <p:ph type="body" idx="1"/>
          </p:nvPr>
        </p:nvSpPr>
        <p:spPr>
          <a:xfrm>
            <a:off x="165100" y="8024813"/>
            <a:ext cx="6710363" cy="11604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https://www.youtube.com/watch?v=Coe0N2xb8kk (Understanding</a:t>
            </a:r>
            <a:r>
              <a:rPr lang="en-US" altLang="en-US" baseline="0" dirty="0"/>
              <a:t> Types of Data)</a:t>
            </a:r>
          </a:p>
          <a:p>
            <a:r>
              <a:rPr lang="en-US" altLang="en-US" dirty="0"/>
              <a:t>https://www.youtube.com/watch?v=LPHYPXBK_ks (How to Remember the differences)</a:t>
            </a:r>
          </a:p>
          <a:p>
            <a:pPr marL="0" marR="0" indent="0" algn="l" defTabSz="893763" rtl="0" eaLnBrk="0" fontAlgn="base" latinLnBrk="0" hangingPunct="0">
              <a:lnSpc>
                <a:spcPct val="100000"/>
              </a:lnSpc>
              <a:spcBef>
                <a:spcPct val="30000"/>
              </a:spcBef>
              <a:spcAft>
                <a:spcPct val="0"/>
              </a:spcAft>
              <a:buClrTx/>
              <a:buSzTx/>
              <a:buFontTx/>
              <a:buNone/>
              <a:tabLst/>
              <a:defRPr/>
            </a:pPr>
            <a:r>
              <a:rPr lang="en-US" altLang="en-US" dirty="0"/>
              <a:t>https://www.youtube.com/watch?v=oHGr0M3TIcA (</a:t>
            </a:r>
            <a:r>
              <a:rPr lang="en-US" b="0" dirty="0"/>
              <a:t>The Basics: Descriptive and Inferential Statistics</a:t>
            </a:r>
            <a:r>
              <a:rPr lang="en-US" altLang="en-US" dirty="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xfrm>
            <a:off x="-1463675" y="431800"/>
            <a:ext cx="10091738" cy="7569200"/>
          </a:xfrm>
          <a:ln/>
        </p:spPr>
      </p:sp>
      <p:sp>
        <p:nvSpPr>
          <p:cNvPr id="60419" name="Rectangle 3"/>
          <p:cNvSpPr>
            <a:spLocks noGrp="1" noChangeArrowheads="1"/>
          </p:cNvSpPr>
          <p:nvPr>
            <p:ph type="body" idx="1"/>
          </p:nvPr>
        </p:nvSpPr>
        <p:spPr>
          <a:xfrm>
            <a:off x="165100" y="8024813"/>
            <a:ext cx="6710363" cy="11604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https://www.youtube.com/watch?v=VtGYaYW-tAk (Population and Sample)</a:t>
            </a:r>
          </a:p>
          <a:p>
            <a:r>
              <a:rPr lang="en-US" altLang="en-US" dirty="0"/>
              <a:t>https://www.youtube.com/watch?v=gF-XOHRX7wk (Parameter and Statistics (1/2))</a:t>
            </a:r>
          </a:p>
          <a:p>
            <a:r>
              <a:rPr lang="en-US" altLang="en-US" dirty="0"/>
              <a:t>https://www.youtube.com/watch?v=1o6N8Q2rOYA (Parameter and Statistics (2/2))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https://www.youtube.com/watch?v=be9e-Q-jC-0 (Sampling)</a:t>
            </a:r>
          </a:p>
          <a:p>
            <a:r>
              <a:rPr lang="en-US" dirty="0"/>
              <a:t>https://www.youtube.com/watch?v=yx5KZi5QArQ (Simple Random Sampling)</a:t>
            </a:r>
          </a:p>
        </p:txBody>
      </p:sp>
      <p:sp>
        <p:nvSpPr>
          <p:cNvPr id="4" name="Slide Number Placeholder 3"/>
          <p:cNvSpPr>
            <a:spLocks noGrp="1"/>
          </p:cNvSpPr>
          <p:nvPr>
            <p:ph type="sldNum" sz="quarter" idx="10"/>
          </p:nvPr>
        </p:nvSpPr>
        <p:spPr/>
        <p:txBody>
          <a:bodyPr/>
          <a:lstStyle/>
          <a:p>
            <a:pPr>
              <a:defRPr/>
            </a:pPr>
            <a:fld id="{6427C189-4FD5-4F80-AB24-50F4935F27EE}" type="slidenum">
              <a:rPr lang="en-US" smtClean="0"/>
              <a:pPr>
                <a:defRPr/>
              </a:pPr>
              <a:t>6</a:t>
            </a:fld>
            <a:endParaRPr lang="en-US" dirty="0"/>
          </a:p>
        </p:txBody>
      </p:sp>
    </p:spTree>
    <p:extLst>
      <p:ext uri="{BB962C8B-B14F-4D97-AF65-F5344CB8AC3E}">
        <p14:creationId xmlns:p14="http://schemas.microsoft.com/office/powerpoint/2010/main" val="2949115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1463675" y="431800"/>
            <a:ext cx="10091738" cy="7569200"/>
          </a:xfrm>
          <a:ln/>
        </p:spPr>
      </p:sp>
      <p:sp>
        <p:nvSpPr>
          <p:cNvPr id="61443" name="Rectangle 3"/>
          <p:cNvSpPr>
            <a:spLocks noGrp="1" noChangeArrowheads="1"/>
          </p:cNvSpPr>
          <p:nvPr>
            <p:ph type="body" idx="1"/>
          </p:nvPr>
        </p:nvSpPr>
        <p:spPr>
          <a:xfrm>
            <a:off x="165100" y="8024813"/>
            <a:ext cx="6710363" cy="11604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https://www.youtube.com/watch?v=fqFiXQN_y_k (Measure of Central</a:t>
            </a:r>
            <a:r>
              <a:rPr lang="en-US" altLang="en-US" baseline="0" dirty="0"/>
              <a:t> Tendency)</a:t>
            </a:r>
          </a:p>
          <a:p>
            <a:pPr marL="0" marR="0" indent="0" algn="l" defTabSz="893763" rtl="0" eaLnBrk="0" fontAlgn="base" latinLnBrk="0" hangingPunct="0">
              <a:lnSpc>
                <a:spcPct val="100000"/>
              </a:lnSpc>
              <a:spcBef>
                <a:spcPct val="30000"/>
              </a:spcBef>
              <a:spcAft>
                <a:spcPct val="0"/>
              </a:spcAft>
              <a:buClrTx/>
              <a:buSzTx/>
              <a:buFontTx/>
              <a:buNone/>
              <a:tabLst/>
              <a:defRPr/>
            </a:pPr>
            <a:r>
              <a:rPr lang="en-US" altLang="en-US" dirty="0"/>
              <a:t>https://www.youtube.com/watch?v=XVP4seIzW-U (</a:t>
            </a:r>
            <a:r>
              <a:rPr lang="en-US" b="0" dirty="0"/>
              <a:t>Choosing the Best Measure of Central Tendency)</a:t>
            </a:r>
          </a:p>
          <a:p>
            <a:pPr marL="0" marR="0" indent="0" algn="l" defTabSz="893763" rtl="0" eaLnBrk="0" fontAlgn="base" latinLnBrk="0" hangingPunct="0">
              <a:lnSpc>
                <a:spcPct val="100000"/>
              </a:lnSpc>
              <a:spcBef>
                <a:spcPct val="30000"/>
              </a:spcBef>
              <a:spcAft>
                <a:spcPct val="0"/>
              </a:spcAft>
              <a:buClrTx/>
              <a:buSzTx/>
              <a:buFontTx/>
              <a:buNone/>
              <a:tabLst/>
              <a:defRPr/>
            </a:pPr>
            <a:endParaRPr lang="en-US" b="1"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1463675" y="431800"/>
            <a:ext cx="10091738" cy="7569200"/>
          </a:xfrm>
          <a:ln/>
        </p:spPr>
      </p:sp>
      <p:sp>
        <p:nvSpPr>
          <p:cNvPr id="62467" name="Rectangle 3"/>
          <p:cNvSpPr>
            <a:spLocks noGrp="1" noChangeArrowheads="1"/>
          </p:cNvSpPr>
          <p:nvPr>
            <p:ph type="body" idx="1"/>
          </p:nvPr>
        </p:nvSpPr>
        <p:spPr>
          <a:xfrm>
            <a:off x="165100" y="8024813"/>
            <a:ext cx="6710363" cy="11604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464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4" name="Rectangle 10"/>
          <p:cNvSpPr>
            <a:spLocks noGrp="1" noChangeArrowheads="1"/>
          </p:cNvSpPr>
          <p:nvPr>
            <p:ph type="ftr" sz="quarter" idx="10"/>
          </p:nvPr>
        </p:nvSpPr>
        <p:spPr>
          <a:ln/>
        </p:spPr>
        <p:txBody>
          <a:bodyPr/>
          <a:lstStyle>
            <a:lvl1pPr>
              <a:defRPr/>
            </a:lvl1pPr>
          </a:lstStyle>
          <a:p>
            <a:pPr>
              <a:defRPr/>
            </a:pPr>
            <a:endParaRPr lang="en-US" dirty="0"/>
          </a:p>
        </p:txBody>
      </p:sp>
    </p:spTree>
    <p:extLst>
      <p:ext uri="{BB962C8B-B14F-4D97-AF65-F5344CB8AC3E}">
        <p14:creationId xmlns:p14="http://schemas.microsoft.com/office/powerpoint/2010/main" val="26356652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2" name="Rectangle 12"/>
          <p:cNvSpPr>
            <a:spLocks noChangeArrowheads="1"/>
          </p:cNvSpPr>
          <p:nvPr/>
        </p:nvSpPr>
        <p:spPr bwMode="auto">
          <a:xfrm>
            <a:off x="69850" y="6267450"/>
            <a:ext cx="3238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81" tIns="45642" rIns="91281" bIns="45642" anchor="b"/>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eaLnBrk="1" hangingPunct="1">
              <a:spcBef>
                <a:spcPct val="0"/>
              </a:spcBef>
              <a:spcAft>
                <a:spcPct val="30000"/>
              </a:spcAft>
              <a:defRPr/>
            </a:pPr>
            <a:fld id="{19FD38E3-D735-46D0-A4EA-CFC89AF1901A}" type="slidenum">
              <a:rPr lang="en-US" altLang="en-US" sz="900" smtClean="0">
                <a:solidFill>
                  <a:schemeClr val="bg2"/>
                </a:solidFill>
              </a:rPr>
              <a:pPr algn="l" eaLnBrk="1" hangingPunct="1">
                <a:spcBef>
                  <a:spcPct val="0"/>
                </a:spcBef>
                <a:spcAft>
                  <a:spcPct val="30000"/>
                </a:spcAft>
                <a:defRPr/>
              </a:pPr>
              <a:t>‹#›</a:t>
            </a:fld>
            <a:endParaRPr lang="en-US" altLang="en-US" sz="900" dirty="0">
              <a:solidFill>
                <a:schemeClr val="bg2"/>
              </a:solidFill>
            </a:endParaRPr>
          </a:p>
        </p:txBody>
      </p:sp>
    </p:spTree>
  </p:cSld>
  <p:clrMap bg1="lt1" tx1="dk1" bg2="lt2" tx2="dk2" accent1="accent1" accent2="accent2" accent3="accent3" accent4="accent4" accent5="accent5" accent6="accent6" hlink="hlink" folHlink="folHlink"/>
  <p:sldLayoutIdLst>
    <p:sldLayoutId id="2147485878" r:id="rId1"/>
    <p:sldLayoutId id="2147485943" r:id="rId2"/>
  </p:sldLayoutIdLst>
  <p:hf sldNum="0" hdr="0" dt="0"/>
  <p:txStyles>
    <p:titleStyle>
      <a:lvl1pPr algn="l" rtl="0" eaLnBrk="0" fontAlgn="base" hangingPunct="0">
        <a:spcBef>
          <a:spcPct val="0"/>
        </a:spcBef>
        <a:spcAft>
          <a:spcPct val="0"/>
        </a:spcAft>
        <a:defRPr sz="2000" b="1">
          <a:solidFill>
            <a:srgbClr val="006600"/>
          </a:solidFill>
          <a:latin typeface="+mj-lt"/>
          <a:ea typeface="+mj-ea"/>
          <a:cs typeface="+mj-cs"/>
        </a:defRPr>
      </a:lvl1pPr>
      <a:lvl2pPr algn="l" rtl="0" eaLnBrk="0" fontAlgn="base" hangingPunct="0">
        <a:spcBef>
          <a:spcPct val="0"/>
        </a:spcBef>
        <a:spcAft>
          <a:spcPct val="0"/>
        </a:spcAft>
        <a:defRPr sz="2000" b="1">
          <a:solidFill>
            <a:srgbClr val="006600"/>
          </a:solidFill>
          <a:latin typeface="Arial" pitchFamily="34" charset="0"/>
        </a:defRPr>
      </a:lvl2pPr>
      <a:lvl3pPr algn="l" rtl="0" eaLnBrk="0" fontAlgn="base" hangingPunct="0">
        <a:spcBef>
          <a:spcPct val="0"/>
        </a:spcBef>
        <a:spcAft>
          <a:spcPct val="0"/>
        </a:spcAft>
        <a:defRPr sz="2000" b="1">
          <a:solidFill>
            <a:srgbClr val="006600"/>
          </a:solidFill>
          <a:latin typeface="Arial" pitchFamily="34" charset="0"/>
        </a:defRPr>
      </a:lvl3pPr>
      <a:lvl4pPr algn="l" rtl="0" eaLnBrk="0" fontAlgn="base" hangingPunct="0">
        <a:spcBef>
          <a:spcPct val="0"/>
        </a:spcBef>
        <a:spcAft>
          <a:spcPct val="0"/>
        </a:spcAft>
        <a:defRPr sz="2000" b="1">
          <a:solidFill>
            <a:srgbClr val="006600"/>
          </a:solidFill>
          <a:latin typeface="Arial" pitchFamily="34" charset="0"/>
        </a:defRPr>
      </a:lvl4pPr>
      <a:lvl5pPr algn="l" rtl="0" eaLnBrk="0" fontAlgn="base" hangingPunct="0">
        <a:spcBef>
          <a:spcPct val="0"/>
        </a:spcBef>
        <a:spcAft>
          <a:spcPct val="0"/>
        </a:spcAft>
        <a:defRPr sz="2000" b="1">
          <a:solidFill>
            <a:srgbClr val="006600"/>
          </a:solidFill>
          <a:latin typeface="Arial" pitchFamily="34" charset="0"/>
        </a:defRPr>
      </a:lvl5pPr>
      <a:lvl6pPr marL="457200" algn="l" rtl="0" fontAlgn="base">
        <a:spcBef>
          <a:spcPct val="0"/>
        </a:spcBef>
        <a:spcAft>
          <a:spcPct val="0"/>
        </a:spcAft>
        <a:defRPr sz="2300" b="1">
          <a:solidFill>
            <a:srgbClr val="006600"/>
          </a:solidFill>
          <a:latin typeface="Arial" pitchFamily="34" charset="0"/>
        </a:defRPr>
      </a:lvl6pPr>
      <a:lvl7pPr marL="914400" algn="l" rtl="0" fontAlgn="base">
        <a:spcBef>
          <a:spcPct val="0"/>
        </a:spcBef>
        <a:spcAft>
          <a:spcPct val="0"/>
        </a:spcAft>
        <a:defRPr sz="2300" b="1">
          <a:solidFill>
            <a:srgbClr val="006600"/>
          </a:solidFill>
          <a:latin typeface="Arial" pitchFamily="34" charset="0"/>
        </a:defRPr>
      </a:lvl7pPr>
      <a:lvl8pPr marL="1371600" algn="l" rtl="0" fontAlgn="base">
        <a:spcBef>
          <a:spcPct val="0"/>
        </a:spcBef>
        <a:spcAft>
          <a:spcPct val="0"/>
        </a:spcAft>
        <a:defRPr sz="2300" b="1">
          <a:solidFill>
            <a:srgbClr val="006600"/>
          </a:solidFill>
          <a:latin typeface="Arial" pitchFamily="34" charset="0"/>
        </a:defRPr>
      </a:lvl8pPr>
      <a:lvl9pPr marL="1828800" algn="l" rtl="0" fontAlgn="base">
        <a:spcBef>
          <a:spcPct val="0"/>
        </a:spcBef>
        <a:spcAft>
          <a:spcPct val="0"/>
        </a:spcAft>
        <a:defRPr sz="2300" b="1">
          <a:solidFill>
            <a:srgbClr val="006600"/>
          </a:solidFill>
          <a:latin typeface="Arial" pitchFamily="34" charset="0"/>
        </a:defRPr>
      </a:lvl9pPr>
    </p:titleStyle>
    <p:bodyStyle>
      <a:lvl1pPr marL="266700" indent="-266700" algn="l" rtl="0" eaLnBrk="0" fontAlgn="base" hangingPunct="0">
        <a:spcBef>
          <a:spcPct val="0"/>
        </a:spcBef>
        <a:spcAft>
          <a:spcPct val="30000"/>
        </a:spcAft>
        <a:buClr>
          <a:schemeClr val="accent1"/>
        </a:buClr>
        <a:buFont typeface="Wingdings 3" pitchFamily="18" charset="2"/>
        <a:buChar char=""/>
        <a:defRPr sz="2300">
          <a:solidFill>
            <a:srgbClr val="000000"/>
          </a:solidFill>
          <a:latin typeface="+mn-lt"/>
          <a:ea typeface="+mn-ea"/>
          <a:cs typeface="+mn-cs"/>
        </a:defRPr>
      </a:lvl1pPr>
      <a:lvl2pPr marL="646113" indent="-209550" algn="l" rtl="0" eaLnBrk="0" fontAlgn="base" hangingPunct="0">
        <a:spcBef>
          <a:spcPct val="0"/>
        </a:spcBef>
        <a:spcAft>
          <a:spcPct val="30000"/>
        </a:spcAft>
        <a:buClr>
          <a:schemeClr val="accent1"/>
        </a:buClr>
        <a:buFont typeface="Wingdings" pitchFamily="2" charset="2"/>
        <a:buChar char="§"/>
        <a:defRPr sz="2100">
          <a:solidFill>
            <a:srgbClr val="000000"/>
          </a:solidFill>
          <a:latin typeface="+mn-lt"/>
        </a:defRPr>
      </a:lvl2pPr>
      <a:lvl3pPr marL="974725" indent="-196850" algn="l" rtl="0" eaLnBrk="0" fontAlgn="base" hangingPunct="0">
        <a:spcBef>
          <a:spcPct val="0"/>
        </a:spcBef>
        <a:spcAft>
          <a:spcPct val="30000"/>
        </a:spcAft>
        <a:buClr>
          <a:schemeClr val="accent1"/>
        </a:buClr>
        <a:buFont typeface="Arial" charset="0"/>
        <a:buChar char="–"/>
        <a:defRPr sz="1900">
          <a:solidFill>
            <a:srgbClr val="000000"/>
          </a:solidFill>
          <a:latin typeface="+mn-lt"/>
        </a:defRPr>
      </a:lvl3pPr>
      <a:lvl4pPr marL="1303338" indent="-173038" algn="l" rtl="0" eaLnBrk="0" fontAlgn="base" hangingPunct="0">
        <a:spcBef>
          <a:spcPct val="0"/>
        </a:spcBef>
        <a:spcAft>
          <a:spcPct val="30000"/>
        </a:spcAft>
        <a:buClr>
          <a:schemeClr val="accent1"/>
        </a:buClr>
        <a:buFont typeface="Wingdings" pitchFamily="2" charset="2"/>
        <a:buChar char=""/>
        <a:defRPr sz="1700">
          <a:solidFill>
            <a:srgbClr val="000000"/>
          </a:solidFill>
          <a:latin typeface="+mn-lt"/>
        </a:defRPr>
      </a:lvl4pPr>
      <a:lvl5pPr marL="1620838" indent="-152400" algn="l" rtl="0" eaLnBrk="0" fontAlgn="base" hangingPunct="0">
        <a:spcBef>
          <a:spcPct val="0"/>
        </a:spcBef>
        <a:spcAft>
          <a:spcPct val="30000"/>
        </a:spcAft>
        <a:buClr>
          <a:schemeClr val="accent1"/>
        </a:buClr>
        <a:buFont typeface="Wingdings" pitchFamily="2" charset="2"/>
        <a:buChar char=""/>
        <a:defRPr sz="1700">
          <a:solidFill>
            <a:srgbClr val="000000"/>
          </a:solidFill>
          <a:latin typeface="+mn-lt"/>
        </a:defRPr>
      </a:lvl5pPr>
      <a:lvl6pPr marL="2078038" indent="-152400" algn="l" rtl="0" fontAlgn="base">
        <a:spcBef>
          <a:spcPct val="0"/>
        </a:spcBef>
        <a:spcAft>
          <a:spcPct val="30000"/>
        </a:spcAft>
        <a:buClr>
          <a:schemeClr val="accent1"/>
        </a:buClr>
        <a:buFont typeface="Wingdings" pitchFamily="2" charset="2"/>
        <a:buChar char=""/>
        <a:defRPr sz="1700">
          <a:solidFill>
            <a:srgbClr val="000000"/>
          </a:solidFill>
          <a:latin typeface="+mn-lt"/>
        </a:defRPr>
      </a:lvl6pPr>
      <a:lvl7pPr marL="2535238" indent="-152400" algn="l" rtl="0" fontAlgn="base">
        <a:spcBef>
          <a:spcPct val="0"/>
        </a:spcBef>
        <a:spcAft>
          <a:spcPct val="30000"/>
        </a:spcAft>
        <a:buClr>
          <a:schemeClr val="accent1"/>
        </a:buClr>
        <a:buFont typeface="Wingdings" pitchFamily="2" charset="2"/>
        <a:buChar char=""/>
        <a:defRPr sz="1700">
          <a:solidFill>
            <a:srgbClr val="000000"/>
          </a:solidFill>
          <a:latin typeface="+mn-lt"/>
        </a:defRPr>
      </a:lvl7pPr>
      <a:lvl8pPr marL="2992438" indent="-152400" algn="l" rtl="0" fontAlgn="base">
        <a:spcBef>
          <a:spcPct val="0"/>
        </a:spcBef>
        <a:spcAft>
          <a:spcPct val="30000"/>
        </a:spcAft>
        <a:buClr>
          <a:schemeClr val="accent1"/>
        </a:buClr>
        <a:buFont typeface="Wingdings" pitchFamily="2" charset="2"/>
        <a:buChar char=""/>
        <a:defRPr sz="1700">
          <a:solidFill>
            <a:srgbClr val="000000"/>
          </a:solidFill>
          <a:latin typeface="+mn-lt"/>
        </a:defRPr>
      </a:lvl8pPr>
      <a:lvl9pPr marL="3449638" indent="-152400" algn="l" rtl="0" fontAlgn="base">
        <a:spcBef>
          <a:spcPct val="0"/>
        </a:spcBef>
        <a:spcAft>
          <a:spcPct val="30000"/>
        </a:spcAft>
        <a:buClr>
          <a:schemeClr val="accent1"/>
        </a:buClr>
        <a:buFont typeface="Wingdings" pitchFamily="2" charset="2"/>
        <a:buChar char=""/>
        <a:defRPr sz="17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0.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15.xml"/><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2.xml"/><Relationship Id="rId7" Type="http://schemas.openxmlformats.org/officeDocument/2006/relationships/image" Target="../media/image45.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6.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tags" Target="../tags/tag14.xml"/><Relationship Id="rId7" Type="http://schemas.openxmlformats.org/officeDocument/2006/relationships/diagramLayout" Target="../diagrams/layout1.xml"/><Relationship Id="rId12" Type="http://schemas.openxmlformats.org/officeDocument/2006/relationships/image" Target="../media/image3.emf"/><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diagramData" Target="../diagrams/data1.xml"/><Relationship Id="rId11" Type="http://schemas.openxmlformats.org/officeDocument/2006/relationships/image" Target="../media/image2.emf"/><Relationship Id="rId5" Type="http://schemas.openxmlformats.org/officeDocument/2006/relationships/notesSlide" Target="../notesSlides/notesSlide5.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7.xml"/><Relationship Id="rId7" Type="http://schemas.openxmlformats.org/officeDocument/2006/relationships/image" Target="../media/image5.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4.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tags" Target="../tags/tag23.xm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notesSlide" Target="../notesSlides/notesSlide9.xml"/><Relationship Id="rId10" Type="http://schemas.openxmlformats.org/officeDocument/2006/relationships/image" Target="../media/image14.png"/><Relationship Id="rId4" Type="http://schemas.openxmlformats.org/officeDocument/2006/relationships/slideLayout" Target="../slideLayouts/slideLayout2.xml"/><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1"/>
          <p:cNvSpPr>
            <a:spLocks noGrp="1" noChangeArrowheads="1"/>
          </p:cNvSpPr>
          <p:nvPr>
            <p:ph type="title" idx="4294967295"/>
            <p:custDataLst>
              <p:tags r:id="rId2"/>
            </p:custDataLst>
          </p:nvPr>
        </p:nvSpPr>
        <p:spPr>
          <a:xfrm>
            <a:off x="303213" y="0"/>
            <a:ext cx="8537575" cy="989013"/>
          </a:xfrm>
          <a:prstGeom prst="rect">
            <a:avLst/>
          </a:prstGeom>
        </p:spPr>
        <p:txBody>
          <a:bodyPr/>
          <a:lstStyle/>
          <a:p>
            <a:pPr eaLnBrk="1" hangingPunct="1"/>
            <a:r>
              <a:rPr lang="en-US" altLang="en-US"/>
              <a:t>Welcome to STATISTICS 101 Session….</a:t>
            </a:r>
          </a:p>
        </p:txBody>
      </p:sp>
      <p:sp>
        <p:nvSpPr>
          <p:cNvPr id="1024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endParaRPr lang="en-US" altLang="en-US" sz="900" dirty="0">
              <a:solidFill>
                <a:srgbClr val="808080"/>
              </a:solidFill>
              <a:ea typeface="ＭＳ Ｐゴシック" pitchFamily="34" charset="-128"/>
            </a:endParaRPr>
          </a:p>
        </p:txBody>
      </p:sp>
      <p:grpSp>
        <p:nvGrpSpPr>
          <p:cNvPr id="10244" name="Group 2"/>
          <p:cNvGrpSpPr>
            <a:grpSpLocks/>
          </p:cNvGrpSpPr>
          <p:nvPr/>
        </p:nvGrpSpPr>
        <p:grpSpPr bwMode="auto">
          <a:xfrm>
            <a:off x="92075" y="1216025"/>
            <a:ext cx="9075738" cy="5199063"/>
            <a:chOff x="91435" y="1216249"/>
            <a:chExt cx="9076507" cy="5198089"/>
          </a:xfrm>
        </p:grpSpPr>
        <p:grpSp>
          <p:nvGrpSpPr>
            <p:cNvPr id="10245" name="Group 12"/>
            <p:cNvGrpSpPr>
              <a:grpSpLocks/>
            </p:cNvGrpSpPr>
            <p:nvPr/>
          </p:nvGrpSpPr>
          <p:grpSpPr bwMode="auto">
            <a:xfrm>
              <a:off x="113134" y="1216249"/>
              <a:ext cx="4813753" cy="991373"/>
              <a:chOff x="3175" y="2344497"/>
              <a:chExt cx="9140825" cy="1394066"/>
            </a:xfrm>
          </p:grpSpPr>
          <p:pic>
            <p:nvPicPr>
              <p:cNvPr id="10271" name="Picture 5"/>
              <p:cNvPicPr>
                <a:picLocks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7" name="Rectangle 6"/>
              <p:cNvSpPr/>
              <p:nvPr/>
            </p:nvSpPr>
            <p:spPr>
              <a:xfrm>
                <a:off x="4178" y="2641343"/>
                <a:ext cx="8965884" cy="435224"/>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0246" name="TextBox 1"/>
            <p:cNvSpPr txBox="1">
              <a:spLocks noChangeArrowheads="1"/>
            </p:cNvSpPr>
            <p:nvPr/>
          </p:nvSpPr>
          <p:spPr bwMode="auto">
            <a:xfrm>
              <a:off x="91435" y="1367445"/>
              <a:ext cx="45720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“There are three types of lies -- lies, damn lies, and statistics.”</a:t>
              </a:r>
            </a:p>
          </p:txBody>
        </p:sp>
        <p:grpSp>
          <p:nvGrpSpPr>
            <p:cNvPr id="10247" name="Group 12"/>
            <p:cNvGrpSpPr>
              <a:grpSpLocks/>
            </p:cNvGrpSpPr>
            <p:nvPr/>
          </p:nvGrpSpPr>
          <p:grpSpPr bwMode="auto">
            <a:xfrm>
              <a:off x="1920241" y="2365312"/>
              <a:ext cx="6939638" cy="989120"/>
              <a:chOff x="3175" y="2344497"/>
              <a:chExt cx="9140825" cy="1394066"/>
            </a:xfrm>
          </p:grpSpPr>
          <p:pic>
            <p:nvPicPr>
              <p:cNvPr id="10269" name="Picture 9"/>
              <p:cNvPicPr>
                <a:picLocks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1" name="Rectangle 10"/>
              <p:cNvSpPr/>
              <p:nvPr/>
            </p:nvSpPr>
            <p:spPr>
              <a:xfrm>
                <a:off x="3371" y="2639883"/>
                <a:ext cx="8967139" cy="438453"/>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0248" name="TextBox 11"/>
            <p:cNvSpPr txBox="1">
              <a:spLocks noChangeArrowheads="1"/>
            </p:cNvSpPr>
            <p:nvPr/>
          </p:nvSpPr>
          <p:spPr bwMode="auto">
            <a:xfrm>
              <a:off x="2200317" y="2565231"/>
              <a:ext cx="66129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“All Statistical models are wrong…. Some models are useful”</a:t>
              </a:r>
            </a:p>
          </p:txBody>
        </p:sp>
        <p:grpSp>
          <p:nvGrpSpPr>
            <p:cNvPr id="10249" name="Group 12"/>
            <p:cNvGrpSpPr>
              <a:grpSpLocks/>
            </p:cNvGrpSpPr>
            <p:nvPr/>
          </p:nvGrpSpPr>
          <p:grpSpPr bwMode="auto">
            <a:xfrm>
              <a:off x="5525533" y="1366335"/>
              <a:ext cx="3365881" cy="991373"/>
              <a:chOff x="3175" y="2344497"/>
              <a:chExt cx="9140825" cy="1394066"/>
            </a:xfrm>
          </p:grpSpPr>
          <p:pic>
            <p:nvPicPr>
              <p:cNvPr id="10267" name="Picture 17"/>
              <p:cNvPicPr>
                <a:picLocks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9" name="Rectangle 18"/>
              <p:cNvSpPr/>
              <p:nvPr/>
            </p:nvSpPr>
            <p:spPr>
              <a:xfrm>
                <a:off x="4193" y="2640093"/>
                <a:ext cx="8968101" cy="437456"/>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grpSp>
          <p:nvGrpSpPr>
            <p:cNvPr id="10250" name="Group 12"/>
            <p:cNvGrpSpPr>
              <a:grpSpLocks/>
            </p:cNvGrpSpPr>
            <p:nvPr/>
          </p:nvGrpSpPr>
          <p:grpSpPr bwMode="auto">
            <a:xfrm>
              <a:off x="250853" y="3354431"/>
              <a:ext cx="4759311" cy="991373"/>
              <a:chOff x="3175" y="2344497"/>
              <a:chExt cx="9140825" cy="1394066"/>
            </a:xfrm>
          </p:grpSpPr>
          <p:pic>
            <p:nvPicPr>
              <p:cNvPr id="10265" name="Picture 25"/>
              <p:cNvPicPr>
                <a:picLocks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7" name="Rectangle 26"/>
              <p:cNvSpPr/>
              <p:nvPr/>
            </p:nvSpPr>
            <p:spPr>
              <a:xfrm>
                <a:off x="1919" y="2641032"/>
                <a:ext cx="8967820" cy="435225"/>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0251" name="TextBox 27"/>
            <p:cNvSpPr txBox="1">
              <a:spLocks noChangeArrowheads="1"/>
            </p:cNvSpPr>
            <p:nvPr/>
          </p:nvSpPr>
          <p:spPr bwMode="auto">
            <a:xfrm>
              <a:off x="272935" y="3525687"/>
              <a:ext cx="46242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“99 percent of all statistics only tell 49 percent of the story”</a:t>
              </a:r>
            </a:p>
          </p:txBody>
        </p:sp>
        <p:sp>
          <p:nvSpPr>
            <p:cNvPr id="10252" name="TextBox 28"/>
            <p:cNvSpPr txBox="1">
              <a:spLocks noChangeArrowheads="1"/>
            </p:cNvSpPr>
            <p:nvPr/>
          </p:nvSpPr>
          <p:spPr bwMode="auto">
            <a:xfrm>
              <a:off x="5367799" y="1538856"/>
              <a:ext cx="38001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“Facts speak louder than statistics”</a:t>
              </a:r>
            </a:p>
          </p:txBody>
        </p:sp>
        <p:grpSp>
          <p:nvGrpSpPr>
            <p:cNvPr id="10253" name="Group 12"/>
            <p:cNvGrpSpPr>
              <a:grpSpLocks/>
            </p:cNvGrpSpPr>
            <p:nvPr/>
          </p:nvGrpSpPr>
          <p:grpSpPr bwMode="auto">
            <a:xfrm>
              <a:off x="227972" y="4352231"/>
              <a:ext cx="6551578" cy="991373"/>
              <a:chOff x="2631" y="2344497"/>
              <a:chExt cx="9501198" cy="1394066"/>
            </a:xfrm>
          </p:grpSpPr>
          <p:pic>
            <p:nvPicPr>
              <p:cNvPr id="10263" name="Picture 30"/>
              <p:cNvPicPr>
                <a:picLocks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95250" y="2344497"/>
                <a:ext cx="9408579"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2" name="Rectangle 31"/>
              <p:cNvSpPr/>
              <p:nvPr/>
            </p:nvSpPr>
            <p:spPr>
              <a:xfrm>
                <a:off x="2631" y="2639574"/>
                <a:ext cx="8965591" cy="437456"/>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0254" name="TextBox 32"/>
            <p:cNvSpPr txBox="1">
              <a:spLocks noChangeArrowheads="1"/>
            </p:cNvSpPr>
            <p:nvPr/>
          </p:nvSpPr>
          <p:spPr bwMode="auto">
            <a:xfrm>
              <a:off x="251606" y="4686621"/>
              <a:ext cx="67075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“Facts are stubborn, but statistics are more pliable..”</a:t>
              </a:r>
            </a:p>
          </p:txBody>
        </p:sp>
        <p:grpSp>
          <p:nvGrpSpPr>
            <p:cNvPr id="10255" name="Group 12"/>
            <p:cNvGrpSpPr>
              <a:grpSpLocks/>
            </p:cNvGrpSpPr>
            <p:nvPr/>
          </p:nvGrpSpPr>
          <p:grpSpPr bwMode="auto">
            <a:xfrm>
              <a:off x="815899" y="5422965"/>
              <a:ext cx="8142985" cy="991373"/>
              <a:chOff x="3175" y="2344497"/>
              <a:chExt cx="9140825" cy="1394066"/>
            </a:xfrm>
          </p:grpSpPr>
          <p:pic>
            <p:nvPicPr>
              <p:cNvPr id="10261" name="Picture 34"/>
              <p:cNvPicPr>
                <a:picLocks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6" name="Rectangle 35"/>
              <p:cNvSpPr/>
              <p:nvPr/>
            </p:nvSpPr>
            <p:spPr>
              <a:xfrm>
                <a:off x="2610" y="2640459"/>
                <a:ext cx="8966163" cy="435224"/>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0256" name="TextBox 36"/>
            <p:cNvSpPr txBox="1">
              <a:spLocks noChangeArrowheads="1"/>
            </p:cNvSpPr>
            <p:nvPr/>
          </p:nvSpPr>
          <p:spPr bwMode="auto">
            <a:xfrm>
              <a:off x="837981" y="5594221"/>
              <a:ext cx="79119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“Statistics are used much like a drunk uses a lamppost: for support, not illumination”</a:t>
              </a:r>
            </a:p>
          </p:txBody>
        </p:sp>
        <p:grpSp>
          <p:nvGrpSpPr>
            <p:cNvPr id="10257" name="Group 12"/>
            <p:cNvGrpSpPr>
              <a:grpSpLocks/>
            </p:cNvGrpSpPr>
            <p:nvPr/>
          </p:nvGrpSpPr>
          <p:grpSpPr bwMode="auto">
            <a:xfrm>
              <a:off x="5052457" y="3525687"/>
              <a:ext cx="3958679" cy="991373"/>
              <a:chOff x="3175" y="2344497"/>
              <a:chExt cx="9140825" cy="1394066"/>
            </a:xfrm>
          </p:grpSpPr>
          <p:pic>
            <p:nvPicPr>
              <p:cNvPr id="10259" name="Picture 38"/>
              <p:cNvPicPr>
                <a:picLocks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0" name="Rectangle 39"/>
              <p:cNvSpPr/>
              <p:nvPr/>
            </p:nvSpPr>
            <p:spPr>
              <a:xfrm>
                <a:off x="3951" y="2641260"/>
                <a:ext cx="8963227" cy="435225"/>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0258" name="TextBox 40"/>
            <p:cNvSpPr txBox="1">
              <a:spLocks noChangeArrowheads="1"/>
            </p:cNvSpPr>
            <p:nvPr/>
          </p:nvSpPr>
          <p:spPr bwMode="auto">
            <a:xfrm>
              <a:off x="5165186" y="3683880"/>
              <a:ext cx="39179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“I can prove anything by statistics except the truth..”</a:t>
              </a:r>
            </a:p>
          </p:txBody>
        </p:sp>
      </p:gr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1"/>
          <p:cNvSpPr>
            <a:spLocks noGrp="1" noChangeArrowheads="1"/>
          </p:cNvSpPr>
          <p:nvPr>
            <p:ph type="title" idx="4294967295"/>
            <p:custDataLst>
              <p:tags r:id="rId2"/>
            </p:custDataLst>
          </p:nvPr>
        </p:nvSpPr>
        <p:spPr>
          <a:xfrm>
            <a:off x="303213" y="0"/>
            <a:ext cx="8537575" cy="989013"/>
          </a:xfrm>
          <a:prstGeom prst="rect">
            <a:avLst/>
          </a:prstGeom>
        </p:spPr>
        <p:txBody>
          <a:bodyPr/>
          <a:lstStyle/>
          <a:p>
            <a:pPr eaLnBrk="1" hangingPunct="1"/>
            <a:r>
              <a:rPr lang="en-US" altLang="en-US"/>
              <a:t>Skewness and Kurtosis!</a:t>
            </a:r>
          </a:p>
        </p:txBody>
      </p:sp>
      <p:sp>
        <p:nvSpPr>
          <p:cNvPr id="194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endParaRPr lang="en-US" altLang="en-US" sz="900" dirty="0">
              <a:solidFill>
                <a:srgbClr val="808080"/>
              </a:solidFill>
              <a:ea typeface="ＭＳ Ｐゴシック" pitchFamily="34" charset="-128"/>
            </a:endParaRPr>
          </a:p>
        </p:txBody>
      </p:sp>
      <p:pic>
        <p:nvPicPr>
          <p:cNvPr id="1946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213" y="4702175"/>
            <a:ext cx="2000250" cy="149860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946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8863" y="4702175"/>
            <a:ext cx="1965325" cy="149860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946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2300" y="4702175"/>
            <a:ext cx="1803400" cy="149860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946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0925" y="4483100"/>
            <a:ext cx="873125" cy="16668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graphicFrame>
        <p:nvGraphicFramePr>
          <p:cNvPr id="2" name="Table 1"/>
          <p:cNvGraphicFramePr>
            <a:graphicFrameLocks noGrp="1"/>
          </p:cNvGraphicFramePr>
          <p:nvPr/>
        </p:nvGraphicFramePr>
        <p:xfrm>
          <a:off x="6443663" y="3892550"/>
          <a:ext cx="2466976" cy="1501774"/>
        </p:xfrm>
        <a:graphic>
          <a:graphicData uri="http://schemas.openxmlformats.org/drawingml/2006/table">
            <a:tbl>
              <a:tblPr firstRow="1" bandRow="1">
                <a:tableStyleId>{5C22544A-7EE6-4342-B048-85BDC9FD1C3A}</a:tableStyleId>
              </a:tblPr>
              <a:tblGrid>
                <a:gridCol w="1233488">
                  <a:extLst>
                    <a:ext uri="{9D8B030D-6E8A-4147-A177-3AD203B41FA5}">
                      <a16:colId xmlns:a16="http://schemas.microsoft.com/office/drawing/2014/main" val="20000"/>
                    </a:ext>
                  </a:extLst>
                </a:gridCol>
                <a:gridCol w="1233488">
                  <a:extLst>
                    <a:ext uri="{9D8B030D-6E8A-4147-A177-3AD203B41FA5}">
                      <a16:colId xmlns:a16="http://schemas.microsoft.com/office/drawing/2014/main" val="20001"/>
                    </a:ext>
                  </a:extLst>
                </a:gridCol>
              </a:tblGrid>
              <a:tr h="274330">
                <a:tc>
                  <a:txBody>
                    <a:bodyPr/>
                    <a:lstStyle/>
                    <a:p>
                      <a:pPr algn="ctr"/>
                      <a:r>
                        <a:rPr lang="en-US" sz="1200" dirty="0">
                          <a:latin typeface="Calibri" panose="020F0502020204030204" pitchFamily="34" charset="0"/>
                          <a:cs typeface="Calibri" panose="020F0502020204030204" pitchFamily="34" charset="0"/>
                        </a:rPr>
                        <a:t>Pattern</a:t>
                      </a:r>
                    </a:p>
                  </a:txBody>
                  <a:tcPr marL="91450" marR="91450" marT="45677" marB="45677" anchor="ctr"/>
                </a:tc>
                <a:tc>
                  <a:txBody>
                    <a:bodyPr/>
                    <a:lstStyle/>
                    <a:p>
                      <a:pPr algn="ctr"/>
                      <a:r>
                        <a:rPr lang="en-US" sz="1200" dirty="0">
                          <a:latin typeface="Calibri" panose="020F0502020204030204" pitchFamily="34" charset="0"/>
                          <a:cs typeface="Calibri" panose="020F0502020204030204" pitchFamily="34" charset="0"/>
                        </a:rPr>
                        <a:t>Distribution</a:t>
                      </a:r>
                    </a:p>
                  </a:txBody>
                  <a:tcPr marL="91450" marR="91450" marT="45677" marB="45677" anchor="ctr"/>
                </a:tc>
                <a:extLst>
                  <a:ext uri="{0D108BD9-81ED-4DB2-BD59-A6C34878D82A}">
                    <a16:rowId xmlns:a16="http://schemas.microsoft.com/office/drawing/2014/main" val="10000"/>
                  </a:ext>
                </a:extLst>
              </a:tr>
              <a:tr h="409148">
                <a:tc>
                  <a:txBody>
                    <a:bodyPr/>
                    <a:lstStyle/>
                    <a:p>
                      <a:pPr algn="ctr"/>
                      <a:r>
                        <a:rPr lang="en-US" sz="1200" dirty="0">
                          <a:latin typeface="Calibri" panose="020F0502020204030204" pitchFamily="34" charset="0"/>
                          <a:cs typeface="Calibri" panose="020F0502020204030204" pitchFamily="34" charset="0"/>
                        </a:rPr>
                        <a:t>Mean &lt; Median</a:t>
                      </a:r>
                    </a:p>
                  </a:txBody>
                  <a:tcPr marL="91450" marR="91450" marT="45677" marB="45677" anchor="ctr"/>
                </a:tc>
                <a:tc>
                  <a:txBody>
                    <a:bodyPr/>
                    <a:lstStyle/>
                    <a:p>
                      <a:pPr algn="ctr"/>
                      <a:r>
                        <a:rPr lang="en-US" sz="1200" dirty="0">
                          <a:latin typeface="Calibri" panose="020F0502020204030204" pitchFamily="34" charset="0"/>
                          <a:cs typeface="Calibri" panose="020F0502020204030204" pitchFamily="34" charset="0"/>
                        </a:rPr>
                        <a:t>Left Skewed</a:t>
                      </a:r>
                    </a:p>
                  </a:txBody>
                  <a:tcPr marL="91450" marR="91450" marT="45677" marB="45677" anchor="ctr"/>
                </a:tc>
                <a:extLst>
                  <a:ext uri="{0D108BD9-81ED-4DB2-BD59-A6C34878D82A}">
                    <a16:rowId xmlns:a16="http://schemas.microsoft.com/office/drawing/2014/main" val="10001"/>
                  </a:ext>
                </a:extLst>
              </a:tr>
              <a:tr h="4091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Mean &gt;</a:t>
                      </a:r>
                      <a:r>
                        <a:rPr lang="en-US" sz="1200" baseline="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Median</a:t>
                      </a:r>
                    </a:p>
                  </a:txBody>
                  <a:tcPr marL="91450" marR="91450" marT="45677" marB="45677" anchor="ctr"/>
                </a:tc>
                <a:tc>
                  <a:txBody>
                    <a:bodyPr/>
                    <a:lstStyle/>
                    <a:p>
                      <a:pPr algn="ctr"/>
                      <a:r>
                        <a:rPr lang="en-US" sz="1200" dirty="0">
                          <a:latin typeface="Calibri" panose="020F0502020204030204" pitchFamily="34" charset="0"/>
                          <a:cs typeface="Calibri" panose="020F0502020204030204" pitchFamily="34" charset="0"/>
                        </a:rPr>
                        <a:t>Right Skewed</a:t>
                      </a:r>
                    </a:p>
                  </a:txBody>
                  <a:tcPr marL="91450" marR="91450" marT="45677" marB="45677" anchor="ctr"/>
                </a:tc>
                <a:extLst>
                  <a:ext uri="{0D108BD9-81ED-4DB2-BD59-A6C34878D82A}">
                    <a16:rowId xmlns:a16="http://schemas.microsoft.com/office/drawing/2014/main" val="10002"/>
                  </a:ext>
                </a:extLst>
              </a:tr>
              <a:tr h="4091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Mean =</a:t>
                      </a:r>
                      <a:r>
                        <a:rPr lang="en-US" sz="1200" baseline="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Median</a:t>
                      </a:r>
                    </a:p>
                  </a:txBody>
                  <a:tcPr marL="91450" marR="91450" marT="45677" marB="45677" anchor="ctr"/>
                </a:tc>
                <a:tc>
                  <a:txBody>
                    <a:bodyPr/>
                    <a:lstStyle/>
                    <a:p>
                      <a:pPr algn="ctr"/>
                      <a:r>
                        <a:rPr lang="en-US" sz="1200" dirty="0">
                          <a:latin typeface="Calibri" panose="020F0502020204030204" pitchFamily="34" charset="0"/>
                          <a:cs typeface="Calibri" panose="020F0502020204030204" pitchFamily="34" charset="0"/>
                        </a:rPr>
                        <a:t>Symmetric</a:t>
                      </a:r>
                    </a:p>
                  </a:txBody>
                  <a:tcPr marL="91450" marR="91450" marT="45677" marB="45677" anchor="ctr"/>
                </a:tc>
                <a:extLst>
                  <a:ext uri="{0D108BD9-81ED-4DB2-BD59-A6C34878D82A}">
                    <a16:rowId xmlns:a16="http://schemas.microsoft.com/office/drawing/2014/main" val="10003"/>
                  </a:ext>
                </a:extLst>
              </a:tr>
            </a:tbl>
          </a:graphicData>
        </a:graphic>
      </p:graphicFrame>
      <p:sp>
        <p:nvSpPr>
          <p:cNvPr id="10" name="Text Box 4"/>
          <p:cNvSpPr txBox="1">
            <a:spLocks noChangeArrowheads="1"/>
          </p:cNvSpPr>
          <p:nvPr/>
        </p:nvSpPr>
        <p:spPr bwMode="auto">
          <a:xfrm>
            <a:off x="176213" y="1373188"/>
            <a:ext cx="5157787" cy="2954337"/>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marL="0" indent="0" algn="l">
              <a:buClr>
                <a:srgbClr val="3A6008"/>
              </a:buClr>
              <a:defRPr/>
            </a:pPr>
            <a:r>
              <a:rPr lang="en-US" altLang="en-US" b="1" dirty="0">
                <a:latin typeface="Calibri" panose="020F0502020204030204" pitchFamily="34" charset="0"/>
                <a:cs typeface="Calibri" panose="020F0502020204030204" pitchFamily="34" charset="0"/>
              </a:rPr>
              <a:t>Skewness: It is the degree of departure from symmetry of a distribution.</a:t>
            </a:r>
          </a:p>
          <a:p>
            <a:pPr marL="0" indent="0" algn="l">
              <a:spcBef>
                <a:spcPts val="0"/>
              </a:spcBef>
              <a:buClr>
                <a:srgbClr val="3A6008"/>
              </a:buClr>
              <a:defRPr/>
            </a:pPr>
            <a:r>
              <a:rPr lang="en-US" altLang="en-US" b="1" dirty="0">
                <a:latin typeface="Calibri" panose="020F0502020204030204" pitchFamily="34" charset="0"/>
                <a:cs typeface="Calibri" panose="020F0502020204030204" pitchFamily="34" charset="0"/>
              </a:rPr>
              <a:t>•</a:t>
            </a:r>
            <a:r>
              <a:rPr lang="en-US" altLang="en-US" dirty="0">
                <a:latin typeface="Calibri" panose="020F0502020204030204" pitchFamily="34" charset="0"/>
                <a:cs typeface="Calibri" panose="020F0502020204030204" pitchFamily="34" charset="0"/>
              </a:rPr>
              <a:t>Skewness &gt; 0 - Right skewed distribution - most values are concentrated on left of the mean, with extreme values to the right.</a:t>
            </a:r>
          </a:p>
          <a:p>
            <a:pPr marL="0" indent="0" algn="l">
              <a:spcBef>
                <a:spcPts val="0"/>
              </a:spcBef>
              <a:buClr>
                <a:srgbClr val="3A6008"/>
              </a:buClr>
              <a:defRPr/>
            </a:pPr>
            <a:r>
              <a:rPr lang="en-US" altLang="en-US" dirty="0">
                <a:latin typeface="Calibri" panose="020F0502020204030204" pitchFamily="34" charset="0"/>
                <a:cs typeface="Calibri" panose="020F0502020204030204" pitchFamily="34" charset="0"/>
              </a:rPr>
              <a:t>•Skewness &lt; 0 - Left skewed distribution - most values are concentrated on the right of the mean, with extreme values to the left.</a:t>
            </a:r>
          </a:p>
          <a:p>
            <a:pPr marL="0" indent="0" algn="l">
              <a:spcBef>
                <a:spcPts val="0"/>
              </a:spcBef>
              <a:buClr>
                <a:srgbClr val="3A6008"/>
              </a:buClr>
              <a:defRPr/>
            </a:pPr>
            <a:r>
              <a:rPr lang="en-US" altLang="en-US" dirty="0">
                <a:latin typeface="Calibri" panose="020F0502020204030204" pitchFamily="34" charset="0"/>
                <a:cs typeface="Calibri" panose="020F0502020204030204" pitchFamily="34" charset="0"/>
              </a:rPr>
              <a:t>•Skewness = 0 - mean = median, the distribution is symmetrical around the mean.</a:t>
            </a:r>
          </a:p>
          <a:p>
            <a:pPr marL="0" indent="0" algn="l">
              <a:buClr>
                <a:srgbClr val="3A6008"/>
              </a:buClr>
              <a:defRPr/>
            </a:pPr>
            <a:r>
              <a:rPr lang="en-US" altLang="en-US" b="1" dirty="0">
                <a:latin typeface="Calibri" panose="020F0502020204030204" pitchFamily="34" charset="0"/>
                <a:cs typeface="Calibri" panose="020F0502020204030204" pitchFamily="34" charset="0"/>
              </a:rPr>
              <a:t>Kurtosis:     It is the degree of peakedness of a distribution.</a:t>
            </a:r>
          </a:p>
          <a:p>
            <a:pPr marL="0" indent="0" algn="l">
              <a:spcBef>
                <a:spcPts val="0"/>
              </a:spcBef>
              <a:buClr>
                <a:srgbClr val="3A6008"/>
              </a:buClr>
              <a:defRPr/>
            </a:pPr>
            <a:r>
              <a:rPr lang="en-US" altLang="en-US" dirty="0">
                <a:latin typeface="Calibri" panose="020F0502020204030204" pitchFamily="34" charset="0"/>
                <a:cs typeface="Calibri" panose="020F0502020204030204" pitchFamily="34" charset="0"/>
              </a:rPr>
              <a:t>•Kurtosis &gt; 3 - Leptokurtic distribution, sharper than a normal distribution, with values concentrated around the mean and thicker tails. This means high probability for extreme values.</a:t>
            </a:r>
          </a:p>
          <a:p>
            <a:pPr marL="0" indent="0" algn="l">
              <a:spcBef>
                <a:spcPts val="0"/>
              </a:spcBef>
              <a:buClr>
                <a:srgbClr val="3A6008"/>
              </a:buClr>
              <a:defRPr/>
            </a:pPr>
            <a:r>
              <a:rPr lang="en-US" altLang="en-US" dirty="0">
                <a:latin typeface="Calibri" panose="020F0502020204030204" pitchFamily="34" charset="0"/>
                <a:cs typeface="Calibri" panose="020F0502020204030204" pitchFamily="34" charset="0"/>
              </a:rPr>
              <a:t>•Kurtosis &lt; 3 - Platykurtic distribution, flatter than a normal distribution with a wider peak. The probability for extreme values is less than for a normal distribution, and the values are wider spread around the mean.</a:t>
            </a:r>
          </a:p>
          <a:p>
            <a:pPr marL="0" indent="0" algn="l">
              <a:spcBef>
                <a:spcPts val="0"/>
              </a:spcBef>
              <a:buClr>
                <a:srgbClr val="3A6008"/>
              </a:buClr>
              <a:defRPr/>
            </a:pPr>
            <a:r>
              <a:rPr lang="en-US" altLang="en-US" dirty="0">
                <a:latin typeface="Calibri" panose="020F0502020204030204" pitchFamily="34" charset="0"/>
                <a:cs typeface="Calibri" panose="020F0502020204030204" pitchFamily="34" charset="0"/>
              </a:rPr>
              <a:t>•Kurtosis = 3 - Mesokurtic distribution - normal distribution for example.</a:t>
            </a:r>
          </a:p>
        </p:txBody>
      </p:sp>
      <p:pic>
        <p:nvPicPr>
          <p:cNvPr id="19482" name="Picture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8138" y="1377950"/>
            <a:ext cx="3571875" cy="22288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DDDDDD"/>
                </a:solidFill>
              </a14:hiddenFill>
            </a:ext>
          </a:extLst>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itle1"/>
          <p:cNvSpPr>
            <a:spLocks noGrp="1" noChangeArrowheads="1"/>
          </p:cNvSpPr>
          <p:nvPr>
            <p:ph type="title" idx="4294967295"/>
            <p:custDataLst>
              <p:tags r:id="rId2"/>
            </p:custDataLst>
          </p:nvPr>
        </p:nvSpPr>
        <p:spPr>
          <a:xfrm>
            <a:off x="303213" y="0"/>
            <a:ext cx="8537575" cy="989013"/>
          </a:xfrm>
          <a:prstGeom prst="rect">
            <a:avLst/>
          </a:prstGeom>
        </p:spPr>
        <p:txBody>
          <a:bodyPr/>
          <a:lstStyle/>
          <a:p>
            <a:pPr eaLnBrk="1" hangingPunct="1"/>
            <a:r>
              <a:rPr lang="en-US" altLang="en-US"/>
              <a:t>Dispersion – Measure of Spread</a:t>
            </a:r>
          </a:p>
        </p:txBody>
      </p:sp>
      <p:sp>
        <p:nvSpPr>
          <p:cNvPr id="204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endParaRPr lang="en-US" altLang="en-US" sz="900" dirty="0">
              <a:solidFill>
                <a:srgbClr val="808080"/>
              </a:solidFill>
              <a:ea typeface="ＭＳ Ｐゴシック" pitchFamily="34" charset="-128"/>
            </a:endParaRPr>
          </a:p>
        </p:txBody>
      </p:sp>
      <p:sp>
        <p:nvSpPr>
          <p:cNvPr id="20484" name="Notes"/>
          <p:cNvSpPr txBox="1">
            <a:spLocks noChangeArrowheads="1"/>
          </p:cNvSpPr>
          <p:nvPr>
            <p:custDataLst>
              <p:tags r:id="rId3"/>
            </p:custDataLst>
          </p:nvPr>
        </p:nvSpPr>
        <p:spPr bwMode="auto">
          <a:xfrm>
            <a:off x="209550" y="6496050"/>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noProof="1">
              <a:solidFill>
                <a:schemeClr val="tx1"/>
              </a:solidFill>
              <a:latin typeface="Verdana" pitchFamily="34" charset="0"/>
            </a:endParaRPr>
          </a:p>
        </p:txBody>
      </p:sp>
      <p:grpSp>
        <p:nvGrpSpPr>
          <p:cNvPr id="20485" name="Group 1"/>
          <p:cNvGrpSpPr>
            <a:grpSpLocks/>
          </p:cNvGrpSpPr>
          <p:nvPr/>
        </p:nvGrpSpPr>
        <p:grpSpPr bwMode="auto">
          <a:xfrm>
            <a:off x="209550" y="1257300"/>
            <a:ext cx="8704263" cy="5083175"/>
            <a:chOff x="209723" y="1257300"/>
            <a:chExt cx="8703458" cy="5082881"/>
          </a:xfrm>
        </p:grpSpPr>
        <p:sp>
          <p:nvSpPr>
            <p:cNvPr id="18437" name="Text Box 4"/>
            <p:cNvSpPr txBox="1">
              <a:spLocks noChangeArrowheads="1"/>
            </p:cNvSpPr>
            <p:nvPr/>
          </p:nvSpPr>
          <p:spPr bwMode="auto">
            <a:xfrm>
              <a:off x="209723" y="1257300"/>
              <a:ext cx="8703458" cy="2677958"/>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buClr>
                  <a:srgbClr val="3A6008"/>
                </a:buClr>
                <a:buFontTx/>
                <a:buChar char="•"/>
                <a:defRPr/>
              </a:pPr>
              <a:r>
                <a:rPr lang="en-US" altLang="en-US" sz="1400" b="1" u="sng" dirty="0">
                  <a:latin typeface="Calibri" panose="020F0502020204030204" pitchFamily="34" charset="0"/>
                  <a:cs typeface="Calibri" panose="020F0502020204030204" pitchFamily="34" charset="0"/>
                </a:rPr>
                <a:t>Range:</a:t>
              </a:r>
              <a:r>
                <a:rPr lang="en-US" altLang="en-US" sz="1400" dirty="0">
                  <a:latin typeface="Calibri" panose="020F0502020204030204" pitchFamily="34" charset="0"/>
                  <a:cs typeface="Calibri" panose="020F0502020204030204" pitchFamily="34" charset="0"/>
                </a:rPr>
                <a:t> The difference between the largest and the smallest value in the dataset. Since the range only takes into account two values from the entire dataset, it may be heavily influenced by outliers in the data.</a:t>
              </a:r>
            </a:p>
            <a:p>
              <a:pPr algn="l">
                <a:buClr>
                  <a:srgbClr val="3A6008"/>
                </a:buClr>
                <a:buFontTx/>
                <a:buChar char="•"/>
                <a:defRPr/>
              </a:pPr>
              <a:r>
                <a:rPr lang="en-US" altLang="en-US" sz="1400" b="1" u="sng" dirty="0">
                  <a:latin typeface="Calibri" panose="020F0502020204030204" pitchFamily="34" charset="0"/>
                  <a:cs typeface="Calibri" panose="020F0502020204030204" pitchFamily="34" charset="0"/>
                </a:rPr>
                <a:t>Interquartile range </a:t>
              </a:r>
              <a:r>
                <a:rPr lang="en-US" altLang="en-US" sz="1400" b="1" dirty="0">
                  <a:latin typeface="Calibri" panose="020F0502020204030204" pitchFamily="34" charset="0"/>
                  <a:cs typeface="Calibri" panose="020F0502020204030204" pitchFamily="34" charset="0"/>
                </a:rPr>
                <a:t>: </a:t>
              </a:r>
              <a:r>
                <a:rPr lang="en-US" altLang="en-US" sz="1400" dirty="0">
                  <a:latin typeface="Calibri" panose="020F0502020204030204" pitchFamily="34" charset="0"/>
                  <a:cs typeface="Calibri" panose="020F0502020204030204" pitchFamily="34" charset="0"/>
                </a:rPr>
                <a:t>Distance between the 25th and 75th percentiles (Q3 - Q1). By definition, this contains 50% of the data points in a dataset.</a:t>
              </a:r>
            </a:p>
            <a:p>
              <a:pPr algn="l">
                <a:buClr>
                  <a:srgbClr val="3A6008"/>
                </a:buClr>
                <a:buFontTx/>
                <a:buChar char="•"/>
                <a:defRPr/>
              </a:pPr>
              <a:r>
                <a:rPr lang="en-US" altLang="en-US" sz="1400" b="1" u="sng" dirty="0">
                  <a:latin typeface="Calibri" panose="020F0502020204030204" pitchFamily="34" charset="0"/>
                  <a:cs typeface="Calibri" panose="020F0502020204030204" pitchFamily="34" charset="0"/>
                </a:rPr>
                <a:t>Mean Deviation: </a:t>
              </a:r>
              <a:r>
                <a:rPr lang="en-US" altLang="en-US" sz="1400" dirty="0">
                  <a:latin typeface="Calibri" panose="020F0502020204030204" pitchFamily="34" charset="0"/>
                  <a:cs typeface="Calibri" panose="020F0502020204030204" pitchFamily="34" charset="0"/>
                </a:rPr>
                <a:t>The average of the absolute values of the differences between individual numbers and their mean.</a:t>
              </a:r>
            </a:p>
            <a:p>
              <a:pPr algn="l">
                <a:buClr>
                  <a:srgbClr val="3A6008"/>
                </a:buClr>
                <a:buFontTx/>
                <a:buChar char="•"/>
                <a:defRPr/>
              </a:pPr>
              <a:r>
                <a:rPr lang="en-US" altLang="en-US" sz="1400" b="1" u="sng" dirty="0">
                  <a:latin typeface="Calibri" panose="020F0502020204030204" pitchFamily="34" charset="0"/>
                  <a:cs typeface="Calibri" panose="020F0502020204030204" pitchFamily="34" charset="0"/>
                </a:rPr>
                <a:t>Standard deviation (represented by the symbol σ):</a:t>
              </a:r>
              <a:r>
                <a:rPr lang="en-US" altLang="en-US" sz="1400" b="1" dirty="0">
                  <a:latin typeface="Calibri" panose="020F0502020204030204" pitchFamily="34" charset="0"/>
                  <a:cs typeface="Calibri" panose="020F0502020204030204" pitchFamily="34" charset="0"/>
                </a:rPr>
                <a:t>  </a:t>
              </a:r>
              <a:r>
                <a:rPr lang="en-US" altLang="en-US" sz="1400" dirty="0">
                  <a:latin typeface="Calibri" panose="020F0502020204030204" pitchFamily="34" charset="0"/>
                  <a:cs typeface="Calibri" panose="020F0502020204030204" pitchFamily="34" charset="0"/>
                </a:rPr>
                <a:t>shows how much variation or "dispersion" exists from the average (mean, or expected value). A low standard deviation indicates that the data points tend to be very close to the mean, whereas high standard deviation indicates that the data points are spread out over a large range of values. The square of SD is know as </a:t>
              </a:r>
              <a:r>
                <a:rPr lang="en-US" altLang="en-US" sz="1400" b="1" dirty="0">
                  <a:latin typeface="Calibri" panose="020F0502020204030204" pitchFamily="34" charset="0"/>
                  <a:cs typeface="Calibri" panose="020F0502020204030204" pitchFamily="34" charset="0"/>
                </a:rPr>
                <a:t>Variance</a:t>
              </a:r>
              <a:r>
                <a:rPr lang="en-US" altLang="en-US" sz="1400" dirty="0">
                  <a:latin typeface="Calibri" panose="020F0502020204030204" pitchFamily="34" charset="0"/>
                  <a:cs typeface="Calibri" panose="020F0502020204030204" pitchFamily="34" charset="0"/>
                </a:rPr>
                <a:t>.</a:t>
              </a:r>
            </a:p>
            <a:p>
              <a:pPr algn="l">
                <a:buClr>
                  <a:srgbClr val="3A6008"/>
                </a:buClr>
                <a:buFontTx/>
                <a:buChar char="•"/>
                <a:defRPr/>
              </a:pPr>
              <a:r>
                <a:rPr lang="en-US" altLang="en-US" sz="1400" b="1" u="sng" dirty="0">
                  <a:latin typeface="Calibri" panose="020F0502020204030204" pitchFamily="34" charset="0"/>
                  <a:cs typeface="Calibri" panose="020F0502020204030204" pitchFamily="34" charset="0"/>
                </a:rPr>
                <a:t>Coefficient of Variation: </a:t>
              </a:r>
              <a:r>
                <a:rPr lang="en-US" altLang="en-US" sz="1400" dirty="0">
                  <a:latin typeface="Calibri" panose="020F0502020204030204" pitchFamily="34" charset="0"/>
                  <a:cs typeface="Calibri" panose="020F0502020204030204" pitchFamily="34" charset="0"/>
                </a:rPr>
                <a:t>It’s a relative measure. The formula is (SD/Mean)*100</a:t>
              </a:r>
            </a:p>
          </p:txBody>
        </p:sp>
        <p:pic>
          <p:nvPicPr>
            <p:cNvPr id="20487" name="Picture 7"/>
            <p:cNvPicPr>
              <a:picLocks noChangeAspect="1" noChangeArrowheads="1"/>
            </p:cNvPicPr>
            <p:nvPr/>
          </p:nvPicPr>
          <p:blipFill>
            <a:blip r:embed="rId6"/>
            <a:srcRect/>
            <a:stretch>
              <a:fillRect/>
            </a:stretch>
          </p:blipFill>
          <p:spPr bwMode="auto">
            <a:xfrm>
              <a:off x="282741" y="4309886"/>
              <a:ext cx="5390651" cy="20302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DDDDDD"/>
                  </a:solidFill>
                </a14:hiddenFill>
              </a:ext>
            </a:extLst>
          </p:spPr>
        </p:pic>
        <p:sp>
          <p:nvSpPr>
            <p:cNvPr id="20488" name="Text Box 4"/>
            <p:cNvSpPr txBox="1">
              <a:spLocks noChangeArrowheads="1"/>
            </p:cNvSpPr>
            <p:nvPr/>
          </p:nvSpPr>
          <p:spPr bwMode="auto">
            <a:xfrm>
              <a:off x="5759758" y="4772864"/>
              <a:ext cx="2843213"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buClr>
                  <a:srgbClr val="3A6008"/>
                </a:buClr>
                <a:buFontTx/>
                <a:buChar char="•"/>
              </a:pPr>
              <a:r>
                <a:rPr lang="en-US" altLang="en-US" sz="1400" b="1">
                  <a:latin typeface="Calibri" pitchFamily="34" charset="0"/>
                  <a:cs typeface="Calibri" pitchFamily="34" charset="0"/>
                </a:rPr>
                <a:t>Which of the following sets of cars has a more </a:t>
              </a:r>
              <a:r>
                <a:rPr lang="en-US" altLang="en-US" sz="1400" b="1" u="sng">
                  <a:latin typeface="Calibri" pitchFamily="34" charset="0"/>
                  <a:cs typeface="Calibri" pitchFamily="34" charset="0"/>
                </a:rPr>
                <a:t>diverse</a:t>
              </a:r>
              <a:r>
                <a:rPr lang="en-US" altLang="en-US" sz="1400" b="1">
                  <a:latin typeface="Calibri" pitchFamily="34" charset="0"/>
                  <a:cs typeface="Calibri" pitchFamily="34" charset="0"/>
                </a:rPr>
                <a:t> composition of colors?</a:t>
              </a:r>
            </a:p>
            <a:p>
              <a:pPr algn="l">
                <a:buClr>
                  <a:srgbClr val="3A6008"/>
                </a:buClr>
                <a:buFontTx/>
                <a:buChar char="•"/>
              </a:pPr>
              <a:r>
                <a:rPr lang="en-US" altLang="en-US" sz="1400" b="1">
                  <a:latin typeface="Calibri" pitchFamily="34" charset="0"/>
                  <a:cs typeface="Calibri" pitchFamily="34" charset="0"/>
                </a:rPr>
                <a:t> Which of the following sets of cars has more </a:t>
              </a:r>
              <a:r>
                <a:rPr lang="en-US" altLang="en-US" sz="1400" b="1" u="sng">
                  <a:latin typeface="Calibri" pitchFamily="34" charset="0"/>
                  <a:cs typeface="Calibri" pitchFamily="34" charset="0"/>
                </a:rPr>
                <a:t>variable</a:t>
              </a:r>
              <a:r>
                <a:rPr lang="en-US" altLang="en-US" sz="1400" b="1">
                  <a:latin typeface="Calibri" pitchFamily="34" charset="0"/>
                  <a:cs typeface="Calibri" pitchFamily="34" charset="0"/>
                </a:rPr>
                <a:t> mileage?</a:t>
              </a:r>
            </a:p>
          </p:txBody>
        </p:sp>
      </p:gr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Title 1"/>
          <p:cNvSpPr>
            <a:spLocks noGrp="1"/>
          </p:cNvSpPr>
          <p:nvPr>
            <p:ph type="title" idx="4294967295"/>
          </p:nvPr>
        </p:nvSpPr>
        <p:spPr>
          <a:xfrm>
            <a:off x="338138" y="142875"/>
            <a:ext cx="8534400" cy="787400"/>
          </a:xfrm>
          <a:prstGeom prst="rect">
            <a:avLst/>
          </a:prstGeom>
        </p:spPr>
        <p:txBody>
          <a:bodyPr/>
          <a:lstStyle/>
          <a:p>
            <a:r>
              <a:rPr lang="en-US" altLang="en-US"/>
              <a:t>Probability Theory</a:t>
            </a:r>
            <a:endParaRPr lang="en-IN" altLang="en-US"/>
          </a:p>
        </p:txBody>
      </p:sp>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175" y="1470025"/>
            <a:ext cx="3125788"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10"/>
          <p:cNvSpPr>
            <a:spLocks noChangeArrowheads="1"/>
          </p:cNvSpPr>
          <p:nvPr/>
        </p:nvSpPr>
        <p:spPr bwMode="auto">
          <a:xfrm>
            <a:off x="350838" y="1322388"/>
            <a:ext cx="5100637" cy="2246312"/>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eaLnBrk="1" hangingPunct="1">
              <a:spcBef>
                <a:spcPct val="50000"/>
              </a:spcBef>
              <a:spcAft>
                <a:spcPct val="0"/>
              </a:spcAft>
              <a:buFont typeface="Wingdings 3" pitchFamily="18" charset="2"/>
              <a:buNone/>
              <a:defRPr/>
            </a:pPr>
            <a:r>
              <a:rPr lang="en-US" altLang="en-US" sz="1400" b="1" u="sng" dirty="0">
                <a:solidFill>
                  <a:schemeClr val="tx1"/>
                </a:solidFill>
                <a:latin typeface="Calibri" pitchFamily="34" charset="0"/>
              </a:rPr>
              <a:t>Probability theory </a:t>
            </a:r>
            <a:r>
              <a:rPr lang="en-US" altLang="en-US" sz="1400" dirty="0">
                <a:solidFill>
                  <a:schemeClr val="tx1"/>
                </a:solidFill>
                <a:latin typeface="Calibri" pitchFamily="34" charset="0"/>
              </a:rPr>
              <a:t>is the branch of mathematics concerned with the analysis of random phenomena/process.</a:t>
            </a:r>
          </a:p>
          <a:p>
            <a:pPr eaLnBrk="1" hangingPunct="1">
              <a:spcBef>
                <a:spcPct val="50000"/>
              </a:spcBef>
              <a:spcAft>
                <a:spcPct val="0"/>
              </a:spcAft>
              <a:buFont typeface="Wingdings 3" pitchFamily="18" charset="2"/>
              <a:buNone/>
              <a:defRPr/>
            </a:pPr>
            <a:r>
              <a:rPr lang="en-US" altLang="en-US" sz="1400" b="1" u="sng" dirty="0">
                <a:solidFill>
                  <a:schemeClr val="tx1"/>
                </a:solidFill>
                <a:latin typeface="Calibri" pitchFamily="34" charset="0"/>
              </a:rPr>
              <a:t>Random Process : </a:t>
            </a:r>
            <a:r>
              <a:rPr lang="en-US" altLang="en-US" sz="1400" dirty="0">
                <a:solidFill>
                  <a:schemeClr val="tx1"/>
                </a:solidFill>
                <a:latin typeface="Calibri" pitchFamily="34" charset="0"/>
              </a:rPr>
              <a:t>Random processes (and variables) talk about quantities and signals which are unknown in advance. In a random process we know what outcomes could happen, but we don’t know which particular outcome will happen.</a:t>
            </a:r>
          </a:p>
          <a:p>
            <a:pPr eaLnBrk="1" hangingPunct="1">
              <a:spcBef>
                <a:spcPct val="50000"/>
              </a:spcBef>
              <a:spcAft>
                <a:spcPct val="0"/>
              </a:spcAft>
              <a:buFont typeface="Wingdings 3" pitchFamily="18" charset="2"/>
              <a:buNone/>
              <a:defRPr/>
            </a:pPr>
            <a:r>
              <a:rPr lang="en-US" altLang="en-US" sz="1400" b="1" u="sng" dirty="0">
                <a:solidFill>
                  <a:schemeClr val="tx1"/>
                </a:solidFill>
                <a:latin typeface="Calibri" pitchFamily="34" charset="0"/>
              </a:rPr>
              <a:t>Random Variable</a:t>
            </a:r>
            <a:r>
              <a:rPr lang="en-US" altLang="en-US" sz="1400" dirty="0">
                <a:solidFill>
                  <a:schemeClr val="tx1"/>
                </a:solidFill>
                <a:latin typeface="Calibri" pitchFamily="34" charset="0"/>
              </a:rPr>
              <a:t>, is a variable whose possible values are numerical outcomes of a random phenomenon. There are two types of random variables, discrete and continuous. </a:t>
            </a:r>
          </a:p>
        </p:txBody>
      </p:sp>
      <p:sp>
        <p:nvSpPr>
          <p:cNvPr id="25606" name="Rectangle 11"/>
          <p:cNvSpPr>
            <a:spLocks noChangeArrowheads="1"/>
          </p:cNvSpPr>
          <p:nvPr/>
        </p:nvSpPr>
        <p:spPr bwMode="auto">
          <a:xfrm>
            <a:off x="352425" y="3667125"/>
            <a:ext cx="8562975" cy="2678113"/>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eaLnBrk="1" hangingPunct="1">
              <a:spcBef>
                <a:spcPct val="50000"/>
              </a:spcBef>
              <a:spcAft>
                <a:spcPct val="0"/>
              </a:spcAft>
              <a:buFont typeface="Arial" charset="0"/>
              <a:buChar char="•"/>
              <a:defRPr/>
            </a:pPr>
            <a:r>
              <a:rPr lang="en-IN" altLang="en-US" sz="1400" b="1" u="sng" dirty="0">
                <a:solidFill>
                  <a:schemeClr val="tx1"/>
                </a:solidFill>
                <a:latin typeface="Calibri" pitchFamily="34" charset="0"/>
              </a:rPr>
              <a:t>Probability: </a:t>
            </a:r>
            <a:r>
              <a:rPr lang="en-US" altLang="en-US" sz="1400" dirty="0">
                <a:solidFill>
                  <a:schemeClr val="tx1"/>
                </a:solidFill>
                <a:latin typeface="Calibri" pitchFamily="34" charset="0"/>
              </a:rPr>
              <a:t>Probability is the measure of the likeliness that an event will occur. Probability is quantified as a number between 0 and 1 (where 0 indicates impossibility and 1 indicates certainty).</a:t>
            </a:r>
          </a:p>
          <a:p>
            <a:pPr eaLnBrk="1" hangingPunct="1">
              <a:spcBef>
                <a:spcPct val="50000"/>
              </a:spcBef>
              <a:spcAft>
                <a:spcPct val="0"/>
              </a:spcAft>
              <a:buFont typeface="Arial" charset="0"/>
              <a:buChar char="•"/>
              <a:defRPr/>
            </a:pPr>
            <a:r>
              <a:rPr lang="en-US" altLang="en-US" sz="1400" b="1" u="sng" dirty="0">
                <a:solidFill>
                  <a:schemeClr val="tx1"/>
                </a:solidFill>
                <a:latin typeface="Calibri" pitchFamily="34" charset="0"/>
              </a:rPr>
              <a:t>Trial: </a:t>
            </a:r>
            <a:r>
              <a:rPr lang="en-IN" altLang="en-US" sz="1400" dirty="0">
                <a:solidFill>
                  <a:schemeClr val="tx1"/>
                </a:solidFill>
                <a:latin typeface="Calibri" pitchFamily="34" charset="0"/>
              </a:rPr>
              <a:t>Any particular performance of a random experiment is called a trial. </a:t>
            </a:r>
          </a:p>
          <a:p>
            <a:pPr eaLnBrk="1" hangingPunct="1">
              <a:spcBef>
                <a:spcPct val="50000"/>
              </a:spcBef>
              <a:spcAft>
                <a:spcPct val="0"/>
              </a:spcAft>
              <a:buFont typeface="Wingdings 3" pitchFamily="18" charset="2"/>
              <a:buNone/>
              <a:defRPr/>
            </a:pPr>
            <a:r>
              <a:rPr lang="en-US" altLang="en-US" sz="1400" dirty="0">
                <a:solidFill>
                  <a:schemeClr val="tx1"/>
                </a:solidFill>
                <a:latin typeface="Calibri" pitchFamily="34" charset="0"/>
              </a:rPr>
              <a:t> E.g.: Rolling a die, Running a Direct Mail campaign </a:t>
            </a:r>
            <a:endParaRPr lang="en-US" altLang="en-US" sz="1400" b="1" u="sng" dirty="0">
              <a:solidFill>
                <a:schemeClr val="tx1"/>
              </a:solidFill>
              <a:latin typeface="Calibri" pitchFamily="34" charset="0"/>
            </a:endParaRPr>
          </a:p>
          <a:p>
            <a:pPr eaLnBrk="1" hangingPunct="1">
              <a:spcBef>
                <a:spcPct val="50000"/>
              </a:spcBef>
              <a:spcAft>
                <a:spcPct val="0"/>
              </a:spcAft>
              <a:buFont typeface="Arial" charset="0"/>
              <a:buChar char="•"/>
              <a:defRPr/>
            </a:pPr>
            <a:r>
              <a:rPr lang="en-US" altLang="en-US" sz="1400" b="1" u="sng" dirty="0">
                <a:solidFill>
                  <a:schemeClr val="tx1"/>
                </a:solidFill>
                <a:latin typeface="Calibri" pitchFamily="34" charset="0"/>
              </a:rPr>
              <a:t>Experiment: </a:t>
            </a:r>
            <a:r>
              <a:rPr lang="en-IN" altLang="en-US" sz="1400" dirty="0">
                <a:solidFill>
                  <a:schemeClr val="tx1"/>
                </a:solidFill>
                <a:latin typeface="Calibri" pitchFamily="34" charset="0"/>
              </a:rPr>
              <a:t>This is considered to be a larger entity formed by the combination of a number of trials.</a:t>
            </a:r>
          </a:p>
          <a:p>
            <a:pPr eaLnBrk="1" hangingPunct="1">
              <a:spcBef>
                <a:spcPct val="50000"/>
              </a:spcBef>
              <a:spcAft>
                <a:spcPct val="0"/>
              </a:spcAft>
              <a:buFont typeface="Wingdings 3" pitchFamily="18" charset="2"/>
              <a:buNone/>
              <a:defRPr/>
            </a:pPr>
            <a:r>
              <a:rPr lang="en-IN" altLang="en-US" sz="1400" dirty="0">
                <a:solidFill>
                  <a:schemeClr val="tx1"/>
                </a:solidFill>
                <a:latin typeface="Calibri" pitchFamily="34" charset="0"/>
              </a:rPr>
              <a:t> E.g.: A game of a 3 coin tosses, Pick a random card from a deck and roll a die.</a:t>
            </a:r>
            <a:endParaRPr lang="en-US" altLang="en-US" sz="1400" dirty="0">
              <a:solidFill>
                <a:schemeClr val="tx1"/>
              </a:solidFill>
              <a:latin typeface="Calibri" pitchFamily="34" charset="0"/>
            </a:endParaRPr>
          </a:p>
          <a:p>
            <a:pPr eaLnBrk="1" hangingPunct="1">
              <a:spcBef>
                <a:spcPct val="50000"/>
              </a:spcBef>
              <a:spcAft>
                <a:spcPct val="0"/>
              </a:spcAft>
              <a:buFont typeface="Arial" charset="0"/>
              <a:buChar char="•"/>
              <a:defRPr/>
            </a:pPr>
            <a:r>
              <a:rPr lang="en-US" altLang="en-US" sz="1400" b="1" u="sng" dirty="0">
                <a:solidFill>
                  <a:schemeClr val="tx1"/>
                </a:solidFill>
                <a:latin typeface="Calibri" pitchFamily="34" charset="0"/>
              </a:rPr>
              <a:t>Event/Outcome: </a:t>
            </a:r>
            <a:r>
              <a:rPr lang="en-IN" altLang="en-US" sz="1400" dirty="0">
                <a:solidFill>
                  <a:schemeClr val="tx1"/>
                </a:solidFill>
                <a:latin typeface="Calibri" pitchFamily="34" charset="0"/>
              </a:rPr>
              <a:t>A result that is caused by some previous action. The results or outcomes or observations of an experiment are called events. </a:t>
            </a:r>
          </a:p>
          <a:p>
            <a:pPr eaLnBrk="1" hangingPunct="1">
              <a:spcBef>
                <a:spcPct val="50000"/>
              </a:spcBef>
              <a:spcAft>
                <a:spcPct val="0"/>
              </a:spcAft>
              <a:buFont typeface="Wingdings 3" pitchFamily="18" charset="2"/>
              <a:buNone/>
              <a:defRPr/>
            </a:pPr>
            <a:r>
              <a:rPr lang="en-IN" altLang="en-US" sz="1400" dirty="0">
                <a:solidFill>
                  <a:schemeClr val="tx1"/>
                </a:solidFill>
                <a:latin typeface="Calibri" pitchFamily="34" charset="0"/>
              </a:rPr>
              <a:t> E.g.: Appearance of six in the roll of a die, # of responders in a campaign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idx="4294967295"/>
          </p:nvPr>
        </p:nvSpPr>
        <p:spPr>
          <a:xfrm>
            <a:off x="93663" y="77788"/>
            <a:ext cx="8534400" cy="787400"/>
          </a:xfrm>
          <a:prstGeom prst="rect">
            <a:avLst/>
          </a:prstGeom>
        </p:spPr>
        <p:txBody>
          <a:bodyPr/>
          <a:lstStyle/>
          <a:p>
            <a:r>
              <a:rPr lang="en-US" altLang="en-US"/>
              <a:t>  Concepts Related to Probability Theory</a:t>
            </a:r>
            <a:endParaRPr lang="en-IN" altLang="en-US"/>
          </a:p>
        </p:txBody>
      </p:sp>
      <p:sp>
        <p:nvSpPr>
          <p:cNvPr id="25" name="Rectangle 4"/>
          <p:cNvSpPr>
            <a:spLocks noChangeArrowheads="1"/>
          </p:cNvSpPr>
          <p:nvPr/>
        </p:nvSpPr>
        <p:spPr bwMode="auto">
          <a:xfrm>
            <a:off x="119063" y="1371600"/>
            <a:ext cx="4870450" cy="1816100"/>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buClr>
                <a:schemeClr val="accent1"/>
              </a:buClr>
              <a:buFont typeface="Arial" charset="0"/>
              <a:buChar char="•"/>
              <a:defRPr/>
            </a:pPr>
            <a:r>
              <a:rPr lang="en-US" altLang="en-US" sz="1400" b="1" dirty="0">
                <a:latin typeface="Calibri" panose="020F0502020204030204" pitchFamily="34" charset="0"/>
                <a:cs typeface="Calibri" panose="020F0502020204030204" pitchFamily="34" charset="0"/>
              </a:rPr>
              <a:t> </a:t>
            </a:r>
            <a:r>
              <a:rPr lang="en-US" altLang="en-US" sz="1400" b="1" u="sng" dirty="0">
                <a:latin typeface="Calibri" panose="020F0502020204030204" pitchFamily="34" charset="0"/>
                <a:cs typeface="Calibri" panose="020F0502020204030204" pitchFamily="34" charset="0"/>
              </a:rPr>
              <a:t>Law of Large Numbers:</a:t>
            </a:r>
          </a:p>
          <a:p>
            <a:pPr algn="l" eaLnBrk="1" hangingPunct="1">
              <a:defRPr/>
            </a:pPr>
            <a:r>
              <a:rPr lang="en-US" altLang="en-US" sz="1400" dirty="0">
                <a:latin typeface="Calibri" pitchFamily="34" charset="0"/>
                <a:cs typeface="Calibri" panose="020F0502020204030204" pitchFamily="34" charset="0"/>
              </a:rPr>
              <a:t> According to this law, the average of the results obtained from a large number of trials should be close to the expected value, and will tend to become closer as more trials are performed.</a:t>
            </a:r>
          </a:p>
          <a:p>
            <a:pPr algn="l" eaLnBrk="1" hangingPunct="1">
              <a:defRPr/>
            </a:pPr>
            <a:r>
              <a:rPr lang="en-US" altLang="en-US" sz="1400" i="1" dirty="0">
                <a:latin typeface="Calibri" pitchFamily="34" charset="0"/>
                <a:cs typeface="Calibri" panose="020F0502020204030204" pitchFamily="34" charset="0"/>
              </a:rPr>
              <a:t>  E.g.: If a large number of six-sided dice are rolled, the average of their values (sometimes called the sample mean) is likely to be close to 3.5, with the precision increasing as more dice are rolled.</a:t>
            </a:r>
          </a:p>
        </p:txBody>
      </p:sp>
      <p:sp>
        <p:nvSpPr>
          <p:cNvPr id="27" name="TextBox 6"/>
          <p:cNvSpPr txBox="1">
            <a:spLocks noChangeArrowheads="1"/>
          </p:cNvSpPr>
          <p:nvPr/>
        </p:nvSpPr>
        <p:spPr bwMode="auto">
          <a:xfrm>
            <a:off x="107950" y="3440113"/>
            <a:ext cx="8753475" cy="2892425"/>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buClr>
                <a:schemeClr val="accent1"/>
              </a:buClr>
              <a:buFont typeface="Arial" charset="0"/>
              <a:buChar char="•"/>
              <a:defRPr/>
            </a:pPr>
            <a:r>
              <a:rPr lang="en-IN" altLang="en-US" sz="1400" b="1" dirty="0">
                <a:latin typeface="Calibri" pitchFamily="34" charset="0"/>
                <a:cs typeface="Calibri" panose="020F0502020204030204" pitchFamily="34" charset="0"/>
              </a:rPr>
              <a:t> </a:t>
            </a:r>
            <a:r>
              <a:rPr lang="en-IN" altLang="en-US" sz="1400" b="1" u="sng" dirty="0">
                <a:latin typeface="Calibri" pitchFamily="34" charset="0"/>
                <a:cs typeface="Calibri" panose="020F0502020204030204" pitchFamily="34" charset="0"/>
              </a:rPr>
              <a:t>Sample Space: </a:t>
            </a:r>
            <a:r>
              <a:rPr lang="en-IN" altLang="en-US" sz="1400" dirty="0">
                <a:latin typeface="Calibri" pitchFamily="34" charset="0"/>
                <a:cs typeface="Calibri" panose="020F0502020204030204" pitchFamily="34" charset="0"/>
              </a:rPr>
              <a:t>This is a collection of all possible outcomes of a trial.</a:t>
            </a:r>
          </a:p>
          <a:p>
            <a:pPr algn="l" eaLnBrk="1" hangingPunct="1">
              <a:spcBef>
                <a:spcPts val="0"/>
              </a:spcBef>
              <a:buClr>
                <a:schemeClr val="accent1"/>
              </a:buClr>
              <a:buFont typeface="Arial" charset="0"/>
              <a:buChar char="•"/>
              <a:defRPr/>
            </a:pPr>
            <a:r>
              <a:rPr lang="en-US" altLang="en-US" sz="1400" b="1" dirty="0">
                <a:latin typeface="Calibri" pitchFamily="34" charset="0"/>
                <a:cs typeface="Calibri" panose="020F0502020204030204" pitchFamily="34" charset="0"/>
              </a:rPr>
              <a:t> </a:t>
            </a:r>
            <a:r>
              <a:rPr lang="en-US" altLang="en-US" sz="1400" b="1" u="sng" dirty="0">
                <a:latin typeface="Calibri" pitchFamily="34" charset="0"/>
                <a:cs typeface="Calibri" panose="020F0502020204030204" pitchFamily="34" charset="0"/>
              </a:rPr>
              <a:t>Mutually Exclusive/Disjoint Events: </a:t>
            </a:r>
            <a:r>
              <a:rPr lang="en-US" altLang="en-US" sz="1400" dirty="0">
                <a:latin typeface="Calibri" pitchFamily="34" charset="0"/>
                <a:cs typeface="Calibri" panose="020F0502020204030204" pitchFamily="34" charset="0"/>
              </a:rPr>
              <a:t>Events are said to be mutually exclusive or disjoint when</a:t>
            </a:r>
          </a:p>
          <a:p>
            <a:pPr algn="l" eaLnBrk="1" hangingPunct="1">
              <a:spcBef>
                <a:spcPts val="0"/>
              </a:spcBef>
              <a:defRPr/>
            </a:pPr>
            <a:r>
              <a:rPr lang="en-US" altLang="en-US" sz="1400" dirty="0">
                <a:latin typeface="Calibri" pitchFamily="34" charset="0"/>
                <a:cs typeface="Calibri" panose="020F0502020204030204" pitchFamily="34" charset="0"/>
              </a:rPr>
              <a:t> the occurrence of one of the events is not associated with the occurrence of the other(s).</a:t>
            </a:r>
          </a:p>
          <a:p>
            <a:pPr algn="l" eaLnBrk="1" hangingPunct="1">
              <a:spcBef>
                <a:spcPts val="0"/>
              </a:spcBef>
              <a:defRPr/>
            </a:pPr>
            <a:r>
              <a:rPr lang="en-US" altLang="en-US" sz="1400" dirty="0">
                <a:latin typeface="Calibri" pitchFamily="34" charset="0"/>
                <a:cs typeface="Calibri" panose="020F0502020204030204" pitchFamily="34" charset="0"/>
              </a:rPr>
              <a:t> </a:t>
            </a:r>
          </a:p>
          <a:p>
            <a:pPr algn="l" eaLnBrk="1" hangingPunct="1">
              <a:spcBef>
                <a:spcPts val="0"/>
              </a:spcBef>
              <a:defRPr/>
            </a:pPr>
            <a:endParaRPr lang="en-US" altLang="en-US" sz="1400" dirty="0">
              <a:latin typeface="Calibri" pitchFamily="34" charset="0"/>
              <a:cs typeface="Calibri" panose="020F0502020204030204" pitchFamily="34" charset="0"/>
            </a:endParaRPr>
          </a:p>
          <a:p>
            <a:pPr algn="l" eaLnBrk="1" hangingPunct="1">
              <a:spcBef>
                <a:spcPts val="0"/>
              </a:spcBef>
              <a:defRPr/>
            </a:pPr>
            <a:endParaRPr lang="en-US" altLang="en-US" sz="1400" dirty="0">
              <a:latin typeface="Calibri" pitchFamily="34" charset="0"/>
              <a:cs typeface="Calibri" panose="020F0502020204030204" pitchFamily="34" charset="0"/>
            </a:endParaRPr>
          </a:p>
          <a:p>
            <a:pPr algn="l" eaLnBrk="1" hangingPunct="1">
              <a:spcBef>
                <a:spcPts val="0"/>
              </a:spcBef>
              <a:buClr>
                <a:schemeClr val="accent1"/>
              </a:buClr>
              <a:buFont typeface="Arial" charset="0"/>
              <a:buChar char="•"/>
              <a:defRPr/>
            </a:pPr>
            <a:r>
              <a:rPr lang="en-US" altLang="en-US" sz="1400" b="1" dirty="0">
                <a:latin typeface="Calibri" pitchFamily="34" charset="0"/>
                <a:cs typeface="Calibri" panose="020F0502020204030204" pitchFamily="34" charset="0"/>
              </a:rPr>
              <a:t> </a:t>
            </a:r>
            <a:r>
              <a:rPr lang="en-US" altLang="en-US" sz="1400" b="1" u="sng" dirty="0">
                <a:latin typeface="Calibri" pitchFamily="34" charset="0"/>
                <a:cs typeface="Calibri" panose="020F0502020204030204" pitchFamily="34" charset="0"/>
              </a:rPr>
              <a:t>Independent Events: </a:t>
            </a:r>
            <a:r>
              <a:rPr lang="en-IN" altLang="en-US" sz="1400" dirty="0">
                <a:latin typeface="Calibri" pitchFamily="34" charset="0"/>
                <a:cs typeface="Calibri" panose="020F0502020204030204" pitchFamily="34" charset="0"/>
              </a:rPr>
              <a:t>A  set of events are independent if knowing the outcome of one provides</a:t>
            </a:r>
          </a:p>
          <a:p>
            <a:pPr algn="l" eaLnBrk="1" hangingPunct="1">
              <a:spcBef>
                <a:spcPts val="0"/>
              </a:spcBef>
              <a:buClr>
                <a:schemeClr val="accent1"/>
              </a:buClr>
              <a:defRPr/>
            </a:pPr>
            <a:r>
              <a:rPr lang="en-IN" altLang="en-US" sz="1400" dirty="0">
                <a:latin typeface="Calibri" pitchFamily="34" charset="0"/>
                <a:cs typeface="Calibri" panose="020F0502020204030204" pitchFamily="34" charset="0"/>
              </a:rPr>
              <a:t> no useful information about the outcome of the other.</a:t>
            </a:r>
          </a:p>
          <a:p>
            <a:pPr algn="l" eaLnBrk="1" hangingPunct="1">
              <a:buClr>
                <a:schemeClr val="accent1"/>
              </a:buClr>
              <a:defRPr/>
            </a:pPr>
            <a:endParaRPr lang="en-IN" altLang="en-US" sz="1400" dirty="0">
              <a:latin typeface="Calibri" pitchFamily="34" charset="0"/>
              <a:cs typeface="Calibri" panose="020F0502020204030204" pitchFamily="34" charset="0"/>
            </a:endParaRPr>
          </a:p>
          <a:p>
            <a:pPr algn="l" eaLnBrk="1" hangingPunct="1">
              <a:buClr>
                <a:schemeClr val="accent1"/>
              </a:buClr>
              <a:defRPr/>
            </a:pPr>
            <a:endParaRPr lang="en-IN" altLang="en-US" sz="1400" dirty="0">
              <a:latin typeface="Calibri" pitchFamily="34" charset="0"/>
              <a:cs typeface="Calibri" panose="020F0502020204030204" pitchFamily="34" charset="0"/>
            </a:endParaRPr>
          </a:p>
          <a:p>
            <a:pPr algn="l" eaLnBrk="1" hangingPunct="1">
              <a:spcBef>
                <a:spcPts val="0"/>
              </a:spcBef>
              <a:buClr>
                <a:schemeClr val="accent1"/>
              </a:buClr>
              <a:buFont typeface="Arial" charset="0"/>
              <a:buChar char="•"/>
              <a:defRPr/>
            </a:pPr>
            <a:r>
              <a:rPr lang="en-US" altLang="en-US" sz="1400" b="1" dirty="0">
                <a:latin typeface="Calibri" pitchFamily="34" charset="0"/>
                <a:cs typeface="Calibri" panose="020F0502020204030204" pitchFamily="34" charset="0"/>
              </a:rPr>
              <a:t> </a:t>
            </a:r>
            <a:r>
              <a:rPr lang="en-US" altLang="en-US" sz="1400" b="1" u="sng" dirty="0">
                <a:latin typeface="Calibri" pitchFamily="34" charset="0"/>
                <a:cs typeface="Calibri" panose="020F0502020204030204" pitchFamily="34" charset="0"/>
              </a:rPr>
              <a:t>Complementary Events: </a:t>
            </a:r>
            <a:r>
              <a:rPr lang="en-IN" altLang="en-US" sz="1400" dirty="0">
                <a:latin typeface="Calibri" pitchFamily="34" charset="0"/>
                <a:cs typeface="Calibri" panose="020F0502020204030204" pitchFamily="34" charset="0"/>
              </a:rPr>
              <a:t>Complementary events are two mutually exclusive events</a:t>
            </a:r>
          </a:p>
          <a:p>
            <a:pPr algn="l" eaLnBrk="1" hangingPunct="1">
              <a:spcBef>
                <a:spcPts val="0"/>
              </a:spcBef>
              <a:buClr>
                <a:schemeClr val="accent1"/>
              </a:buClr>
              <a:defRPr/>
            </a:pPr>
            <a:r>
              <a:rPr lang="en-IN" altLang="en-US" sz="1400" dirty="0">
                <a:latin typeface="Calibri" pitchFamily="34" charset="0"/>
                <a:cs typeface="Calibri" panose="020F0502020204030204" pitchFamily="34" charset="0"/>
              </a:rPr>
              <a:t> whose probabilities add up to 1.</a:t>
            </a:r>
          </a:p>
        </p:txBody>
      </p:sp>
      <p:pic>
        <p:nvPicPr>
          <p:cNvPr id="225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5650" y="3756025"/>
            <a:ext cx="1500188"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963" y="5048250"/>
            <a:ext cx="204787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rotWithShape="1">
          <a:blip r:embed="rId4"/>
          <a:srcRect/>
          <a:stretch/>
        </p:blipFill>
        <p:spPr>
          <a:xfrm>
            <a:off x="365125" y="5294313"/>
            <a:ext cx="3278188" cy="250825"/>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rotWithShape="1">
          <a:blip r:embed="rId5"/>
          <a:srcRect/>
          <a:stretch/>
        </p:blipFill>
        <p:spPr>
          <a:xfrm>
            <a:off x="365125" y="4257675"/>
            <a:ext cx="3197225" cy="244475"/>
          </a:xfrm>
          <a:prstGeom prst="rect">
            <a:avLst/>
          </a:prstGeom>
          <a:ln>
            <a:noFill/>
          </a:ln>
          <a:effectLst>
            <a:outerShdw blurRad="292100" dist="139700" dir="2700000" algn="tl" rotWithShape="0">
              <a:srgbClr val="333333">
                <a:alpha val="65000"/>
              </a:srgbClr>
            </a:outerShdw>
          </a:effectLst>
        </p:spPr>
      </p:pic>
      <p:pic>
        <p:nvPicPr>
          <p:cNvPr id="22537"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94288" y="1311275"/>
            <a:ext cx="37465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a:xfrm>
            <a:off x="303213" y="0"/>
            <a:ext cx="8537575" cy="989013"/>
          </a:xfrm>
          <a:prstGeom prst="rect">
            <a:avLst/>
          </a:prstGeom>
        </p:spPr>
        <p:txBody>
          <a:bodyPr/>
          <a:lstStyle/>
          <a:p>
            <a:r>
              <a:rPr lang="en-US" altLang="en-US"/>
              <a:t>Continued Concepts….</a:t>
            </a:r>
            <a:r>
              <a:rPr lang="en-US" altLang="en-US" i="1"/>
              <a:t>Marginal, Joint, Conditional Probabilities</a:t>
            </a:r>
            <a:endParaRPr lang="en-US" altLang="en-US"/>
          </a:p>
        </p:txBody>
      </p:sp>
      <p:sp>
        <p:nvSpPr>
          <p:cNvPr id="3" name="Content Placeholder 2"/>
          <p:cNvSpPr>
            <a:spLocks noGrp="1"/>
          </p:cNvSpPr>
          <p:nvPr>
            <p:ph idx="4294967295"/>
          </p:nvPr>
        </p:nvSpPr>
        <p:spPr>
          <a:xfrm>
            <a:off x="490538" y="1357313"/>
            <a:ext cx="8272462" cy="4899025"/>
          </a:xfrm>
          <a:prstGeom prst="rect">
            <a:avLst/>
          </a:prstGeom>
        </p:spPr>
        <p:style>
          <a:lnRef idx="1">
            <a:schemeClr val="accent5"/>
          </a:lnRef>
          <a:fillRef idx="2">
            <a:schemeClr val="accent5"/>
          </a:fillRef>
          <a:effectRef idx="1">
            <a:schemeClr val="accent5"/>
          </a:effectRef>
          <a:fontRef idx="minor">
            <a:schemeClr val="dk1"/>
          </a:fontRef>
        </p:style>
        <p:txBody>
          <a:bodyPr/>
          <a:lstStyle/>
          <a:p>
            <a:pPr eaLnBrk="1" hangingPunct="1">
              <a:spcBef>
                <a:spcPct val="50000"/>
              </a:spcBef>
              <a:spcAft>
                <a:spcPct val="0"/>
              </a:spcAft>
              <a:buFont typeface="Arial" charset="0"/>
              <a:buChar char="•"/>
              <a:defRPr/>
            </a:pPr>
            <a:r>
              <a:rPr lang="en-US" sz="1400" b="1" kern="1200" dirty="0">
                <a:solidFill>
                  <a:schemeClr val="tx1"/>
                </a:solidFill>
                <a:latin typeface="Calibri" panose="020F0502020204030204" pitchFamily="34" charset="0"/>
                <a:cs typeface="Calibri" panose="020F0502020204030204" pitchFamily="34" charset="0"/>
              </a:rPr>
              <a:t>Simple or Marginal probability: </a:t>
            </a:r>
            <a:r>
              <a:rPr lang="en-US" sz="1400" kern="1200" dirty="0">
                <a:solidFill>
                  <a:schemeClr val="tx1"/>
                </a:solidFill>
                <a:latin typeface="Calibri" panose="020F0502020204030204" pitchFamily="34" charset="0"/>
                <a:cs typeface="Calibri" panose="020F0502020204030204" pitchFamily="34" charset="0"/>
              </a:rPr>
              <a:t>The probability of an event occurring (p(A)), which is not conditioned on another event.  Example:  the probability that a card drawn is red (p(red) = 0.5).  Another example:  the probability that a card drawn is a 4 = (p(four)=1/13).</a:t>
            </a:r>
          </a:p>
          <a:p>
            <a:pPr eaLnBrk="1" hangingPunct="1">
              <a:spcBef>
                <a:spcPct val="50000"/>
              </a:spcBef>
              <a:spcAft>
                <a:spcPct val="0"/>
              </a:spcAft>
              <a:buFont typeface="Arial" charset="0"/>
              <a:buChar char="•"/>
              <a:defRPr/>
            </a:pPr>
            <a:r>
              <a:rPr lang="en-US" sz="1400" b="1" kern="1200" dirty="0">
                <a:solidFill>
                  <a:schemeClr val="tx1"/>
                </a:solidFill>
                <a:latin typeface="Calibri" panose="020F0502020204030204" pitchFamily="34" charset="0"/>
                <a:cs typeface="Calibri" panose="020F0502020204030204" pitchFamily="34" charset="0"/>
              </a:rPr>
              <a:t>Joint probability:  </a:t>
            </a:r>
            <a:r>
              <a:rPr lang="en-US" sz="1400" kern="1200" dirty="0">
                <a:solidFill>
                  <a:schemeClr val="tx1"/>
                </a:solidFill>
                <a:latin typeface="Calibri" panose="020F0502020204030204" pitchFamily="34" charset="0"/>
                <a:cs typeface="Calibri" panose="020F0502020204030204" pitchFamily="34" charset="0"/>
              </a:rPr>
              <a:t>p(A and B) The probability of event A and event B occurring.  It is the probability of the intersection of two or more events.  The probability of the intersection of A and B may be written p(A ∩ B). Example:  the probability that a card is a four and red =p(four and red) = 2/52=1/26.  (There are two red fours in a deck of 52, the 4 of hearts and the 4 of diamonds).</a:t>
            </a:r>
          </a:p>
          <a:p>
            <a:pPr eaLnBrk="1" hangingPunct="1">
              <a:spcBef>
                <a:spcPct val="50000"/>
              </a:spcBef>
              <a:spcAft>
                <a:spcPct val="0"/>
              </a:spcAft>
              <a:buFont typeface="Arial" charset="0"/>
              <a:buChar char="•"/>
              <a:defRPr/>
            </a:pPr>
            <a:r>
              <a:rPr lang="en-US" sz="1400" b="1" kern="1200" dirty="0">
                <a:solidFill>
                  <a:schemeClr val="tx1"/>
                </a:solidFill>
                <a:latin typeface="Calibri" panose="020F0502020204030204" pitchFamily="34" charset="0"/>
                <a:cs typeface="Calibri" panose="020F0502020204030204" pitchFamily="34" charset="0"/>
              </a:rPr>
              <a:t>Conditional probability:  </a:t>
            </a:r>
            <a:r>
              <a:rPr lang="en-US" sz="1400" kern="1200" dirty="0">
                <a:solidFill>
                  <a:schemeClr val="tx1"/>
                </a:solidFill>
                <a:latin typeface="Calibri" panose="020F0502020204030204" pitchFamily="34" charset="0"/>
                <a:cs typeface="Calibri" panose="020F0502020204030204" pitchFamily="34" charset="0"/>
              </a:rPr>
              <a:t>p(A|B) is the probability of event A occurring, given that event B occurs. Example:  given that you drew a red card, what’s the probability that it’s a four (p(</a:t>
            </a:r>
            <a:r>
              <a:rPr lang="en-US" sz="1400" kern="1200" dirty="0" err="1">
                <a:solidFill>
                  <a:schemeClr val="tx1"/>
                </a:solidFill>
                <a:latin typeface="Calibri" panose="020F0502020204030204" pitchFamily="34" charset="0"/>
                <a:cs typeface="Calibri" panose="020F0502020204030204" pitchFamily="34" charset="0"/>
              </a:rPr>
              <a:t>four|red</a:t>
            </a:r>
            <a:r>
              <a:rPr lang="en-US" sz="1400" kern="1200" dirty="0">
                <a:solidFill>
                  <a:schemeClr val="tx1"/>
                </a:solidFill>
                <a:latin typeface="Calibri" panose="020F0502020204030204" pitchFamily="34" charset="0"/>
                <a:cs typeface="Calibri" panose="020F0502020204030204" pitchFamily="34" charset="0"/>
              </a:rPr>
              <a:t>))=2/26=1/13.  So out of the 26 red cards (given a red card), there are two fours so 2/26=1/13.</a:t>
            </a:r>
          </a:p>
          <a:p>
            <a:pPr marL="336550" lvl="1" indent="0" eaLnBrk="1" hangingPunct="1">
              <a:spcBef>
                <a:spcPct val="50000"/>
              </a:spcBef>
              <a:spcAft>
                <a:spcPct val="0"/>
              </a:spcAft>
              <a:buFont typeface="Wingdings" pitchFamily="2" charset="2"/>
              <a:buNone/>
              <a:defRPr/>
            </a:pPr>
            <a:endParaRPr lang="en-US" sz="1200" kern="1200" dirty="0">
              <a:solidFill>
                <a:schemeClr val="tx1"/>
              </a:solidFill>
              <a:latin typeface="Calibri" panose="020F0502020204030204" pitchFamily="34" charset="0"/>
              <a:cs typeface="Calibri" panose="020F0502020204030204" pitchFamily="34" charset="0"/>
            </a:endParaRPr>
          </a:p>
          <a:p>
            <a:pPr marL="336550" lvl="1" indent="0" eaLnBrk="1" hangingPunct="1">
              <a:spcBef>
                <a:spcPct val="50000"/>
              </a:spcBef>
              <a:spcAft>
                <a:spcPct val="0"/>
              </a:spcAft>
              <a:buFont typeface="Wingdings" pitchFamily="2" charset="2"/>
              <a:buNone/>
              <a:defRPr/>
            </a:pPr>
            <a:endParaRPr lang="en-US" sz="1200" kern="1200" dirty="0">
              <a:solidFill>
                <a:schemeClr val="tx1"/>
              </a:solidFill>
              <a:latin typeface="Calibri" panose="020F0502020204030204" pitchFamily="34" charset="0"/>
              <a:cs typeface="Calibri" panose="020F0502020204030204" pitchFamily="34" charset="0"/>
            </a:endParaRPr>
          </a:p>
          <a:p>
            <a:pPr marL="336550" lvl="1" indent="0" eaLnBrk="1" hangingPunct="1">
              <a:spcBef>
                <a:spcPct val="50000"/>
              </a:spcBef>
              <a:spcAft>
                <a:spcPct val="0"/>
              </a:spcAft>
              <a:buFont typeface="Wingdings" pitchFamily="2" charset="2"/>
              <a:buNone/>
              <a:defRPr/>
            </a:pPr>
            <a:r>
              <a:rPr lang="en-US" sz="1400" kern="1200" dirty="0">
                <a:solidFill>
                  <a:schemeClr val="tx1"/>
                </a:solidFill>
                <a:latin typeface="Calibri" panose="020F0502020204030204" pitchFamily="34" charset="0"/>
                <a:cs typeface="Calibri" panose="020F0502020204030204" pitchFamily="34" charset="0"/>
              </a:rPr>
              <a:t>The conditional probability of A given B is equal to the joint probability of A and B divided by the marginal of B. </a:t>
            </a:r>
          </a:p>
          <a:p>
            <a:pPr marL="303213" lvl="1" indent="-303213" eaLnBrk="1" hangingPunct="1">
              <a:spcBef>
                <a:spcPct val="50000"/>
              </a:spcBef>
              <a:spcAft>
                <a:spcPct val="0"/>
              </a:spcAft>
              <a:buClr>
                <a:schemeClr val="accent1"/>
              </a:buClr>
              <a:buFont typeface="Arial" charset="0"/>
              <a:buChar char="•"/>
              <a:defRPr/>
            </a:pPr>
            <a:r>
              <a:rPr lang="en-US" sz="1400" b="1" kern="1200" dirty="0">
                <a:solidFill>
                  <a:schemeClr val="tx1"/>
                </a:solidFill>
                <a:latin typeface="Calibri" panose="020F0502020204030204" pitchFamily="34" charset="0"/>
                <a:cs typeface="Calibri" panose="020F0502020204030204" pitchFamily="34" charset="0"/>
              </a:rPr>
              <a:t>Bayes’ theorem: </a:t>
            </a:r>
            <a:r>
              <a:rPr lang="en-US" sz="1400" kern="1200" dirty="0">
                <a:solidFill>
                  <a:schemeClr val="tx1"/>
                </a:solidFill>
                <a:latin typeface="Calibri" panose="020F0502020204030204" pitchFamily="34" charset="0"/>
                <a:cs typeface="Calibri" panose="020F0502020204030204" pitchFamily="34" charset="0"/>
              </a:rPr>
              <a:t>An equation that allows us to manipulate conditional probabilities. For two events, A and B, Bayes’ theorem lets us to go from p(B|A) to p(A|B) if we know the marginal probabilities of the outcomes of A and the probability of B, given the outcomes of A.</a:t>
            </a:r>
          </a:p>
          <a:p>
            <a:pPr marL="303213" lvl="1" indent="-303213" eaLnBrk="1" hangingPunct="1">
              <a:spcBef>
                <a:spcPct val="50000"/>
              </a:spcBef>
              <a:spcAft>
                <a:spcPct val="0"/>
              </a:spcAft>
              <a:buClr>
                <a:schemeClr val="accent1"/>
              </a:buClr>
              <a:buFont typeface="Arial" charset="0"/>
              <a:buChar char="•"/>
              <a:defRPr/>
            </a:pPr>
            <a:endParaRPr lang="en-US" sz="1400" kern="1200" dirty="0">
              <a:solidFill>
                <a:schemeClr val="tx1"/>
              </a:solidFill>
              <a:latin typeface="Calibri" panose="020F0502020204030204" pitchFamily="34" charset="0"/>
              <a:cs typeface="Calibri" panose="020F0502020204030204" pitchFamily="34" charset="0"/>
            </a:endParaRPr>
          </a:p>
          <a:p>
            <a:pPr marL="336550" lvl="1" indent="0" eaLnBrk="1" hangingPunct="1">
              <a:spcBef>
                <a:spcPct val="50000"/>
              </a:spcBef>
              <a:spcAft>
                <a:spcPct val="0"/>
              </a:spcAft>
              <a:buFont typeface="Wingdings" pitchFamily="2" charset="2"/>
              <a:buNone/>
              <a:defRPr/>
            </a:pPr>
            <a:endParaRPr lang="en-US" sz="1200" kern="1200" dirty="0">
              <a:solidFill>
                <a:schemeClr val="tx1"/>
              </a:solidFill>
              <a:latin typeface="Calibri" panose="020F0502020204030204" pitchFamily="34" charset="0"/>
              <a:cs typeface="Calibri" panose="020F0502020204030204" pitchFamily="34" charset="0"/>
            </a:endParaRPr>
          </a:p>
        </p:txBody>
      </p:sp>
      <p:pic>
        <p:nvPicPr>
          <p:cNvPr id="124930" name="Picture 2"/>
          <p:cNvPicPr>
            <a:picLocks noChangeAspect="1" noChangeArrowheads="1"/>
          </p:cNvPicPr>
          <p:nvPr/>
        </p:nvPicPr>
        <p:blipFill rotWithShape="1">
          <a:blip r:embed="rId3"/>
          <a:srcRect l="22427" t="48548" r="48884" b="38839"/>
          <a:stretch/>
        </p:blipFill>
        <p:spPr bwMode="auto">
          <a:xfrm>
            <a:off x="1062038" y="3795713"/>
            <a:ext cx="1468437" cy="501650"/>
          </a:xfrm>
          <a:prstGeom prst="rect">
            <a:avLst/>
          </a:prstGeom>
          <a:ln w="9525" cap="flat" cmpd="sng" algn="ctr">
            <a:solidFill>
              <a:schemeClr val="tx1"/>
            </a:solidFill>
            <a:prstDash val="solid"/>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DDDDDD"/>
                </a:solidFill>
              </a14:hiddenFill>
            </a:ext>
          </a:extLst>
        </p:spPr>
      </p:pic>
      <p:pic>
        <p:nvPicPr>
          <p:cNvPr id="5" name="Picture 4"/>
          <p:cNvPicPr>
            <a:picLocks noChangeAspect="1"/>
          </p:cNvPicPr>
          <p:nvPr/>
        </p:nvPicPr>
        <p:blipFill rotWithShape="1">
          <a:blip r:embed="rId4"/>
          <a:srcRect l="18049" t="46783" r="44837" b="45306"/>
          <a:stretch/>
        </p:blipFill>
        <p:spPr>
          <a:xfrm>
            <a:off x="993775" y="5621338"/>
            <a:ext cx="2628900" cy="515937"/>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idx="4294967295"/>
          </p:nvPr>
        </p:nvSpPr>
        <p:spPr>
          <a:xfrm>
            <a:off x="303213" y="0"/>
            <a:ext cx="8537575" cy="989013"/>
          </a:xfrm>
          <a:prstGeom prst="rect">
            <a:avLst/>
          </a:prstGeom>
        </p:spPr>
        <p:txBody>
          <a:bodyPr/>
          <a:lstStyle/>
          <a:p>
            <a:r>
              <a:rPr lang="en-US" altLang="en-US"/>
              <a:t>Bayes Theorem: An example…</a:t>
            </a:r>
          </a:p>
        </p:txBody>
      </p:sp>
      <p:sp>
        <p:nvSpPr>
          <p:cNvPr id="24579" name="Content Placeholder 2"/>
          <p:cNvSpPr>
            <a:spLocks noGrp="1"/>
          </p:cNvSpPr>
          <p:nvPr>
            <p:ph idx="4294967295"/>
          </p:nvPr>
        </p:nvSpPr>
        <p:spPr>
          <a:xfrm>
            <a:off x="490538" y="1452563"/>
            <a:ext cx="8272462" cy="1936750"/>
          </a:xfrm>
          <a:prstGeom prst="rect">
            <a:avLst/>
          </a:prstGeom>
        </p:spPr>
        <p:txBody>
          <a:bodyPr/>
          <a:lstStyle/>
          <a:p>
            <a:endParaRPr lang="en-US" altLang="en-US"/>
          </a:p>
        </p:txBody>
      </p:sp>
      <p:sp>
        <p:nvSpPr>
          <p:cNvPr id="4" name="Content Placeholder 2"/>
          <p:cNvSpPr txBox="1">
            <a:spLocks/>
          </p:cNvSpPr>
          <p:nvPr/>
        </p:nvSpPr>
        <p:spPr bwMode="auto">
          <a:xfrm>
            <a:off x="278675" y="1285332"/>
            <a:ext cx="8577942" cy="5022671"/>
          </a:xfrm>
          <a:prstGeom prst="rect">
            <a:avLst/>
          </a:prstGeom>
        </p:spPr>
        <p:style>
          <a:lnRef idx="1">
            <a:schemeClr val="accent5"/>
          </a:lnRef>
          <a:fillRef idx="2">
            <a:schemeClr val="accent5"/>
          </a:fillRef>
          <a:effectRef idx="1">
            <a:schemeClr val="accent5"/>
          </a:effectRef>
          <a:fontRef idx="minor">
            <a:schemeClr val="dk1"/>
          </a:fontRef>
        </p:style>
        <p:txBody>
          <a:bodyPr lIns="82056" tIns="41028" rIns="82056" bIns="41028">
            <a:spAutoFit/>
          </a:bodyPr>
          <a:lstStyle>
            <a:lvl1pPr marL="303213" indent="-303213" algn="l" rtl="0" eaLnBrk="0" fontAlgn="base" hangingPunct="0">
              <a:spcBef>
                <a:spcPct val="0"/>
              </a:spcBef>
              <a:spcAft>
                <a:spcPct val="30000"/>
              </a:spcAft>
              <a:buClr>
                <a:schemeClr val="accent1"/>
              </a:buClr>
              <a:buFont typeface="Wingdings 3" pitchFamily="18" charset="2"/>
              <a:buChar char=""/>
              <a:defRPr sz="2100">
                <a:solidFill>
                  <a:schemeClr val="dk1"/>
                </a:solidFill>
                <a:latin typeface="+mn-lt"/>
                <a:ea typeface="+mn-ea"/>
                <a:cs typeface="+mn-cs"/>
              </a:defRPr>
            </a:lvl1pPr>
            <a:lvl2pPr marL="639763" indent="-234950" algn="l" rtl="0" eaLnBrk="0" fontAlgn="base" hangingPunct="0">
              <a:spcBef>
                <a:spcPct val="0"/>
              </a:spcBef>
              <a:spcAft>
                <a:spcPct val="30000"/>
              </a:spcAft>
              <a:buClr>
                <a:schemeClr val="folHlink"/>
              </a:buClr>
              <a:buFont typeface="Wingdings" pitchFamily="2" charset="2"/>
              <a:buChar char="§"/>
              <a:defRPr sz="1900">
                <a:solidFill>
                  <a:schemeClr val="dk1"/>
                </a:solidFill>
                <a:latin typeface="+mn-lt"/>
                <a:ea typeface="+mn-ea"/>
                <a:cs typeface="+mn-cs"/>
              </a:defRPr>
            </a:lvl2pPr>
            <a:lvl3pPr marL="962025" indent="-220663" algn="l" rtl="0" eaLnBrk="0" fontAlgn="base" hangingPunct="0">
              <a:spcBef>
                <a:spcPct val="0"/>
              </a:spcBef>
              <a:spcAft>
                <a:spcPct val="30000"/>
              </a:spcAft>
              <a:buClr>
                <a:schemeClr val="accent1"/>
              </a:buClr>
              <a:buFont typeface="Wingdings 2" pitchFamily="18" charset="2"/>
              <a:buChar char=""/>
              <a:defRPr sz="1900">
                <a:solidFill>
                  <a:schemeClr val="dk1"/>
                </a:solidFill>
                <a:latin typeface="+mn-lt"/>
                <a:ea typeface="+mn-ea"/>
                <a:cs typeface="+mn-cs"/>
              </a:defRPr>
            </a:lvl3pPr>
            <a:lvl4pPr marL="1293813" indent="-227013" algn="l" rtl="0" eaLnBrk="0" fontAlgn="base" hangingPunct="0">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4pPr>
            <a:lvl5pPr marL="1631950" indent="-233363" algn="l" rtl="0" eaLnBrk="0" fontAlgn="base" hangingPunct="0">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5pPr>
            <a:lvl6pPr marL="2089150" indent="-233363" algn="l" rtl="0" fontAlgn="base">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6pPr>
            <a:lvl7pPr marL="2546350" indent="-233363" algn="l" rtl="0" fontAlgn="base">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7pPr>
            <a:lvl8pPr marL="3003550" indent="-233363" algn="l" rtl="0" fontAlgn="base">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8pPr>
            <a:lvl9pPr marL="3460750" indent="-233363" algn="l" rtl="0" fontAlgn="base">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9pPr>
          </a:lstStyle>
          <a:p>
            <a:pPr marL="0" lvl="1" indent="0" eaLnBrk="1" hangingPunct="1">
              <a:spcBef>
                <a:spcPct val="50000"/>
              </a:spcBef>
              <a:spcAft>
                <a:spcPct val="0"/>
              </a:spcAft>
              <a:buClr>
                <a:schemeClr val="accent1"/>
              </a:buClr>
              <a:buFont typeface="Wingdings" pitchFamily="2" charset="2"/>
              <a:buNone/>
              <a:defRPr/>
            </a:pPr>
            <a:r>
              <a:rPr lang="en-US" sz="1200" dirty="0">
                <a:solidFill>
                  <a:schemeClr val="tx1"/>
                </a:solidFill>
                <a:latin typeface="Calibri" panose="020F0502020204030204" pitchFamily="34" charset="0"/>
                <a:cs typeface="Calibri" panose="020F0502020204030204" pitchFamily="34" charset="0"/>
              </a:rPr>
              <a:t>In Boston, 51% of the adults are males. One adult is randomly selected for a survey involving credit card usage.</a:t>
            </a:r>
          </a:p>
          <a:p>
            <a:pPr marL="285750" lvl="1" indent="-285750" eaLnBrk="1" hangingPunct="1">
              <a:spcBef>
                <a:spcPct val="50000"/>
              </a:spcBef>
              <a:spcAft>
                <a:spcPct val="0"/>
              </a:spcAft>
              <a:buClr>
                <a:schemeClr val="accent1"/>
              </a:buClr>
              <a:defRPr/>
            </a:pPr>
            <a:r>
              <a:rPr lang="en-US" sz="1200" dirty="0">
                <a:solidFill>
                  <a:schemeClr val="tx1"/>
                </a:solidFill>
                <a:latin typeface="Calibri" panose="020F0502020204030204" pitchFamily="34" charset="0"/>
                <a:cs typeface="Calibri" panose="020F0502020204030204" pitchFamily="34" charset="0"/>
              </a:rPr>
              <a:t>a) Find the probability that the selected person is a male.</a:t>
            </a:r>
          </a:p>
          <a:p>
            <a:pPr marL="285750" lvl="1" indent="-285750" eaLnBrk="1" hangingPunct="1">
              <a:spcBef>
                <a:spcPct val="50000"/>
              </a:spcBef>
              <a:spcAft>
                <a:spcPct val="0"/>
              </a:spcAft>
              <a:buClr>
                <a:schemeClr val="accent1"/>
              </a:buClr>
              <a:defRPr/>
            </a:pPr>
            <a:r>
              <a:rPr lang="en-US" sz="1200" dirty="0">
                <a:solidFill>
                  <a:schemeClr val="tx1"/>
                </a:solidFill>
                <a:latin typeface="Calibri" panose="020F0502020204030204" pitchFamily="34" charset="0"/>
                <a:cs typeface="Calibri" panose="020F0502020204030204" pitchFamily="34" charset="0"/>
              </a:rPr>
              <a:t>b) It is later learned that the selected survey subject was smoking a cigar. Also, 9.5% of males smoke cigars, whereas 1.7% of females smoke cigars. Use this additional information to find the probability that the selected subject is a male.</a:t>
            </a:r>
          </a:p>
          <a:p>
            <a:pPr marL="0" lvl="1" indent="0" eaLnBrk="1" hangingPunct="1">
              <a:spcBef>
                <a:spcPct val="50000"/>
              </a:spcBef>
              <a:spcAft>
                <a:spcPct val="0"/>
              </a:spcAft>
              <a:buClr>
                <a:schemeClr val="accent1"/>
              </a:buClr>
              <a:buFont typeface="Wingdings" pitchFamily="2" charset="2"/>
              <a:buNone/>
              <a:defRPr/>
            </a:pPr>
            <a:r>
              <a:rPr lang="en-US" sz="1200" b="1" dirty="0">
                <a:solidFill>
                  <a:schemeClr val="tx1"/>
                </a:solidFill>
                <a:latin typeface="Calibri" panose="020F0502020204030204" pitchFamily="34" charset="0"/>
                <a:cs typeface="Calibri" panose="020F0502020204030204" pitchFamily="34" charset="0"/>
              </a:rPr>
              <a:t>Solution:</a:t>
            </a:r>
          </a:p>
          <a:p>
            <a:pPr marL="0" lvl="1" indent="0" eaLnBrk="1" hangingPunct="1">
              <a:spcBef>
                <a:spcPct val="50000"/>
              </a:spcBef>
              <a:spcAft>
                <a:spcPct val="0"/>
              </a:spcAft>
              <a:buClr>
                <a:schemeClr val="accent1"/>
              </a:buClr>
              <a:buFont typeface="Wingdings" pitchFamily="2" charset="2"/>
              <a:buNone/>
              <a:defRPr/>
            </a:pPr>
            <a:r>
              <a:rPr lang="en-US" sz="1200" dirty="0">
                <a:solidFill>
                  <a:schemeClr val="tx1"/>
                </a:solidFill>
                <a:latin typeface="Calibri" panose="020F0502020204030204" pitchFamily="34" charset="0"/>
                <a:cs typeface="Calibri" panose="020F0502020204030204" pitchFamily="34" charset="0"/>
              </a:rPr>
              <a:t>	Notations:</a:t>
            </a:r>
          </a:p>
          <a:p>
            <a:pPr marL="285750" lvl="1" indent="-285750" eaLnBrk="1" hangingPunct="1">
              <a:spcBef>
                <a:spcPct val="50000"/>
              </a:spcBef>
              <a:spcAft>
                <a:spcPct val="0"/>
              </a:spcAft>
              <a:buClr>
                <a:schemeClr val="accent1"/>
              </a:buClr>
              <a:defRPr/>
            </a:pPr>
            <a:r>
              <a:rPr lang="en-US" sz="1200" dirty="0">
                <a:solidFill>
                  <a:schemeClr val="tx1"/>
                </a:solidFill>
                <a:latin typeface="Calibri" panose="020F0502020204030204" pitchFamily="34" charset="0"/>
                <a:cs typeface="Calibri" panose="020F0502020204030204" pitchFamily="34" charset="0"/>
              </a:rPr>
              <a:t>a) Before using the information given in part b, we know only that 51% of the adults in Boston are males, so the probability of randomly selecting an adult and getting a male is given by P(M) = 0.51.</a:t>
            </a:r>
          </a:p>
          <a:p>
            <a:pPr marL="285750" lvl="1" indent="-285750" eaLnBrk="1" hangingPunct="1">
              <a:spcBef>
                <a:spcPct val="50000"/>
              </a:spcBef>
              <a:spcAft>
                <a:spcPct val="0"/>
              </a:spcAft>
              <a:buClr>
                <a:schemeClr val="accent1"/>
              </a:buClr>
              <a:defRPr/>
            </a:pPr>
            <a:r>
              <a:rPr lang="en-US" sz="1200" dirty="0">
                <a:solidFill>
                  <a:schemeClr val="tx1"/>
                </a:solidFill>
                <a:latin typeface="Calibri" panose="020F0502020204030204" pitchFamily="34" charset="0"/>
                <a:cs typeface="Calibri" panose="020F0502020204030204" pitchFamily="34" charset="0"/>
              </a:rPr>
              <a:t>b) Using additional information provided, we get:</a:t>
            </a:r>
          </a:p>
          <a:p>
            <a:pPr marL="2820987" lvl="8" indent="0">
              <a:spcBef>
                <a:spcPct val="50000"/>
              </a:spcBef>
              <a:spcAft>
                <a:spcPct val="0"/>
              </a:spcAft>
              <a:buFont typeface="Wingdings 2" pitchFamily="18" charset="2"/>
              <a:buNone/>
              <a:defRPr/>
            </a:pPr>
            <a:r>
              <a:rPr lang="en-US" sz="1200" dirty="0">
                <a:solidFill>
                  <a:schemeClr val="tx1"/>
                </a:solidFill>
                <a:latin typeface="Calibri" panose="020F0502020204030204" pitchFamily="34" charset="0"/>
                <a:cs typeface="Calibri" panose="020F0502020204030204" pitchFamily="34" charset="0"/>
              </a:rPr>
              <a:t>		  	Using Bayes Theorem we have:</a:t>
            </a:r>
          </a:p>
          <a:p>
            <a:pPr marL="285750" lvl="1" indent="-285750" eaLnBrk="1" hangingPunct="1">
              <a:spcBef>
                <a:spcPct val="50000"/>
              </a:spcBef>
              <a:spcAft>
                <a:spcPct val="0"/>
              </a:spcAft>
              <a:buClr>
                <a:schemeClr val="accent1"/>
              </a:buClr>
              <a:defRPr/>
            </a:pPr>
            <a:endParaRPr lang="en-US" sz="1400" dirty="0">
              <a:solidFill>
                <a:schemeClr val="tx1"/>
              </a:solidFill>
              <a:latin typeface="Calibri" panose="020F0502020204030204" pitchFamily="34" charset="0"/>
              <a:cs typeface="Calibri" panose="020F0502020204030204" pitchFamily="34" charset="0"/>
            </a:endParaRPr>
          </a:p>
          <a:p>
            <a:pPr marL="285750" lvl="1" indent="-285750" eaLnBrk="1" hangingPunct="1">
              <a:spcBef>
                <a:spcPct val="50000"/>
              </a:spcBef>
              <a:spcAft>
                <a:spcPct val="0"/>
              </a:spcAft>
              <a:buClr>
                <a:schemeClr val="accent1"/>
              </a:buClr>
              <a:defRPr/>
            </a:pPr>
            <a:endParaRPr lang="en-US" sz="1400" dirty="0">
              <a:solidFill>
                <a:schemeClr val="tx1"/>
              </a:solidFill>
              <a:latin typeface="Calibri" panose="020F0502020204030204" pitchFamily="34" charset="0"/>
              <a:cs typeface="Calibri" panose="020F0502020204030204" pitchFamily="34" charset="0"/>
            </a:endParaRPr>
          </a:p>
          <a:p>
            <a:pPr marL="285750" lvl="1" indent="-285750" eaLnBrk="1" hangingPunct="1">
              <a:spcBef>
                <a:spcPct val="50000"/>
              </a:spcBef>
              <a:spcAft>
                <a:spcPct val="0"/>
              </a:spcAft>
              <a:buClr>
                <a:schemeClr val="accent1"/>
              </a:buClr>
              <a:defRPr/>
            </a:pPr>
            <a:endParaRPr lang="en-US" sz="1400" dirty="0">
              <a:solidFill>
                <a:schemeClr val="tx1"/>
              </a:solidFill>
              <a:latin typeface="Calibri" panose="020F0502020204030204" pitchFamily="34" charset="0"/>
              <a:cs typeface="Calibri" panose="020F0502020204030204" pitchFamily="34" charset="0"/>
            </a:endParaRPr>
          </a:p>
          <a:p>
            <a:pPr marL="285750" lvl="1" indent="-285750" eaLnBrk="1" hangingPunct="1">
              <a:spcBef>
                <a:spcPct val="50000"/>
              </a:spcBef>
              <a:spcAft>
                <a:spcPct val="0"/>
              </a:spcAft>
              <a:buClr>
                <a:schemeClr val="accent1"/>
              </a:buClr>
              <a:defRPr/>
            </a:pPr>
            <a:endParaRPr lang="en-US" sz="1400" dirty="0">
              <a:solidFill>
                <a:schemeClr val="tx1"/>
              </a:solidFill>
              <a:latin typeface="Calibri" panose="020F0502020204030204" pitchFamily="34" charset="0"/>
              <a:cs typeface="Calibri" panose="020F0502020204030204" pitchFamily="34" charset="0"/>
            </a:endParaRPr>
          </a:p>
          <a:p>
            <a:pPr marL="285750" lvl="1" indent="-285750" eaLnBrk="1" hangingPunct="1">
              <a:spcBef>
                <a:spcPct val="50000"/>
              </a:spcBef>
              <a:spcAft>
                <a:spcPct val="0"/>
              </a:spcAft>
              <a:buClr>
                <a:schemeClr val="accent1"/>
              </a:buClr>
              <a:defRPr/>
            </a:pPr>
            <a:endParaRPr lang="en-US" sz="1400" dirty="0">
              <a:solidFill>
                <a:schemeClr val="tx1"/>
              </a:solidFill>
              <a:latin typeface="Calibri" panose="020F0502020204030204" pitchFamily="34" charset="0"/>
              <a:cs typeface="Calibri" panose="020F0502020204030204" pitchFamily="34" charset="0"/>
            </a:endParaRPr>
          </a:p>
          <a:p>
            <a:pPr marL="322262" lvl="2" indent="0" eaLnBrk="1" hangingPunct="1">
              <a:spcBef>
                <a:spcPct val="50000"/>
              </a:spcBef>
              <a:spcAft>
                <a:spcPct val="0"/>
              </a:spcAft>
              <a:buFont typeface="Wingdings 2" pitchFamily="18" charset="2"/>
              <a:buNone/>
              <a:defRPr/>
            </a:pPr>
            <a:r>
              <a:rPr lang="en-US" sz="1200" dirty="0">
                <a:solidFill>
                  <a:schemeClr val="tx1"/>
                </a:solidFill>
                <a:latin typeface="Calibri" panose="020F0502020204030204" pitchFamily="34" charset="0"/>
                <a:cs typeface="Calibri" panose="020F0502020204030204" pitchFamily="34" charset="0"/>
              </a:rPr>
              <a:t>Before we knew that the survey subject smoked a cigar, there is a 0.51 probability that the survey subject is male. However, after learning that the subject smoked a cigar, we revised the probability to 0.853. There is a 0.853 probability that the cigar-smoking respondent is a male. This makes sense, because the likelihood of a male increases dramatically with the additional information that the subject smokes cigars (because many more males smoke cigars than females).</a:t>
            </a:r>
          </a:p>
        </p:txBody>
      </p:sp>
      <p:pic>
        <p:nvPicPr>
          <p:cNvPr id="6" name="Picture 5"/>
          <p:cNvPicPr>
            <a:picLocks noChangeAspect="1"/>
          </p:cNvPicPr>
          <p:nvPr/>
        </p:nvPicPr>
        <p:blipFill rotWithShape="1">
          <a:blip r:embed="rId2"/>
          <a:srcRect l="19143" t="23930" r="40695" b="69039"/>
          <a:stretch/>
        </p:blipFill>
        <p:spPr>
          <a:xfrm>
            <a:off x="2081213" y="2386013"/>
            <a:ext cx="3121025" cy="430212"/>
          </a:xfrm>
          <a:prstGeom prst="rect">
            <a:avLst/>
          </a:prstGeom>
          <a:ln>
            <a:solidFill>
              <a:schemeClr val="tx1"/>
            </a:solid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a:srcRect l="25629" t="48444" r="15380" b="18447"/>
          <a:stretch/>
        </p:blipFill>
        <p:spPr>
          <a:xfrm>
            <a:off x="582613" y="3595688"/>
            <a:ext cx="4416425" cy="1795462"/>
          </a:xfrm>
          <a:prstGeom prst="rect">
            <a:avLst/>
          </a:prstGeom>
          <a:ln>
            <a:solidFill>
              <a:schemeClr val="tx1"/>
            </a:solid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4"/>
          <a:srcRect l="19924" t="39751" r="35695" b="32609"/>
          <a:stretch/>
        </p:blipFill>
        <p:spPr>
          <a:xfrm>
            <a:off x="5202238" y="3830638"/>
            <a:ext cx="3340100" cy="1550987"/>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1"/>
          <p:cNvSpPr>
            <a:spLocks noGrp="1" noChangeArrowheads="1"/>
          </p:cNvSpPr>
          <p:nvPr>
            <p:ph type="title" idx="4294967295"/>
            <p:custDataLst>
              <p:tags r:id="rId2"/>
            </p:custDataLst>
          </p:nvPr>
        </p:nvSpPr>
        <p:spPr>
          <a:xfrm>
            <a:off x="303213" y="0"/>
            <a:ext cx="8537575" cy="989013"/>
          </a:xfrm>
          <a:prstGeom prst="rect">
            <a:avLst/>
          </a:prstGeom>
        </p:spPr>
        <p:txBody>
          <a:bodyPr/>
          <a:lstStyle/>
          <a:p>
            <a:pPr eaLnBrk="1" hangingPunct="1"/>
            <a:r>
              <a:rPr lang="en-US" altLang="en-US"/>
              <a:t>Variable Transformation</a:t>
            </a:r>
          </a:p>
        </p:txBody>
      </p:sp>
      <p:sp>
        <p:nvSpPr>
          <p:cNvPr id="256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endParaRPr lang="en-US" altLang="en-US" sz="900" dirty="0">
              <a:solidFill>
                <a:srgbClr val="808080"/>
              </a:solidFill>
              <a:ea typeface="ＭＳ Ｐゴシック" pitchFamily="34" charset="-128"/>
            </a:endParaRPr>
          </a:p>
        </p:txBody>
      </p:sp>
      <p:grpSp>
        <p:nvGrpSpPr>
          <p:cNvPr id="25604" name="Group 1"/>
          <p:cNvGrpSpPr>
            <a:grpSpLocks/>
          </p:cNvGrpSpPr>
          <p:nvPr/>
        </p:nvGrpSpPr>
        <p:grpSpPr bwMode="auto">
          <a:xfrm>
            <a:off x="87313" y="1257300"/>
            <a:ext cx="8951912" cy="4837113"/>
            <a:chOff x="87313" y="1257300"/>
            <a:chExt cx="8951912" cy="4837298"/>
          </a:xfrm>
        </p:grpSpPr>
        <p:sp>
          <p:nvSpPr>
            <p:cNvPr id="18437" name="Text Box 4"/>
            <p:cNvSpPr txBox="1">
              <a:spLocks noChangeArrowheads="1"/>
            </p:cNvSpPr>
            <p:nvPr/>
          </p:nvSpPr>
          <p:spPr bwMode="auto">
            <a:xfrm>
              <a:off x="87313" y="1257300"/>
              <a:ext cx="8912225" cy="1170033"/>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buClr>
                  <a:srgbClr val="3A6008"/>
                </a:buClr>
                <a:buFontTx/>
                <a:buChar char="•"/>
                <a:defRPr/>
              </a:pPr>
              <a:r>
                <a:rPr lang="en-US" altLang="en-US" sz="1400" dirty="0">
                  <a:latin typeface="Calibri" panose="020F0502020204030204" pitchFamily="34" charset="0"/>
                  <a:cs typeface="Calibri" panose="020F0502020204030204" pitchFamily="34" charset="0"/>
                </a:rPr>
                <a:t>A transformation is a rescaling of the data using a function</a:t>
              </a:r>
            </a:p>
            <a:p>
              <a:pPr algn="l">
                <a:buClr>
                  <a:srgbClr val="3A6008"/>
                </a:buClr>
                <a:buFontTx/>
                <a:buChar char="•"/>
                <a:defRPr/>
              </a:pPr>
              <a:r>
                <a:rPr lang="en-US" altLang="en-US" sz="1400" dirty="0">
                  <a:latin typeface="Calibri" panose="020F0502020204030204" pitchFamily="34" charset="0"/>
                  <a:cs typeface="Calibri" panose="020F0502020204030204" pitchFamily="34" charset="0"/>
                </a:rPr>
                <a:t>When data are very strongly skewed, we sometimes transform them so they are easier to model</a:t>
              </a:r>
            </a:p>
            <a:p>
              <a:pPr algn="l">
                <a:buClr>
                  <a:srgbClr val="3A6008"/>
                </a:buClr>
                <a:buFontTx/>
                <a:buChar char="•"/>
                <a:defRPr/>
              </a:pPr>
              <a:r>
                <a:rPr lang="en-US" altLang="en-US" sz="1400" dirty="0">
                  <a:latin typeface="Calibri" panose="020F0502020204030204" pitchFamily="34" charset="0"/>
                  <a:cs typeface="Calibri" panose="020F0502020204030204" pitchFamily="34" charset="0"/>
                </a:rPr>
                <a:t>Transformations can also be applied to one or both variables in a scatterplot to make the relationship between the variables more linear, and hence easier to model with simple methods</a:t>
              </a:r>
            </a:p>
          </p:txBody>
        </p:sp>
        <p:pic>
          <p:nvPicPr>
            <p:cNvPr id="256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3" y="2562225"/>
              <a:ext cx="4772025" cy="17621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560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13" y="4489636"/>
              <a:ext cx="4772025" cy="160496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560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7125" y="2562225"/>
              <a:ext cx="4102100" cy="2232056"/>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1" name="Text Box 4"/>
            <p:cNvSpPr txBox="1">
              <a:spLocks noChangeArrowheads="1"/>
            </p:cNvSpPr>
            <p:nvPr/>
          </p:nvSpPr>
          <p:spPr bwMode="auto">
            <a:xfrm>
              <a:off x="5073650" y="4791210"/>
              <a:ext cx="3808413" cy="1276399"/>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buClr>
                  <a:srgbClr val="3A6008"/>
                </a:buClr>
                <a:buFontTx/>
                <a:buChar char="•"/>
                <a:defRPr/>
              </a:pPr>
              <a:r>
                <a:rPr lang="en-US" altLang="en-US" sz="1400" dirty="0">
                  <a:latin typeface="Calibri" panose="020F0502020204030204" pitchFamily="34" charset="0"/>
                  <a:cs typeface="Calibri" panose="020F0502020204030204" pitchFamily="34" charset="0"/>
                </a:rPr>
                <a:t> We generally use 6 types of transformations – log, inverse, cube, cube-root, square, square-root to generate better explanatory power</a:t>
              </a:r>
            </a:p>
            <a:p>
              <a:pPr algn="l">
                <a:buClr>
                  <a:srgbClr val="3A6008"/>
                </a:buClr>
                <a:buFontTx/>
                <a:buChar char="•"/>
                <a:defRPr/>
              </a:pPr>
              <a:r>
                <a:rPr lang="en-US" altLang="en-US" sz="1400" dirty="0">
                  <a:latin typeface="Calibri" panose="020F0502020204030204" pitchFamily="34" charset="0"/>
                  <a:cs typeface="Calibri" panose="020F0502020204030204" pitchFamily="34" charset="0"/>
                </a:rPr>
                <a:t>Log, square-root &amp; inverse transform positively skewed data into a more symmetric form. </a:t>
              </a:r>
            </a:p>
          </p:txBody>
        </p:sp>
      </p:gr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itle1"/>
          <p:cNvSpPr>
            <a:spLocks noGrp="1" noChangeArrowheads="1"/>
          </p:cNvSpPr>
          <p:nvPr>
            <p:ph type="title" idx="4294967295"/>
            <p:custDataLst>
              <p:tags r:id="rId2"/>
            </p:custDataLst>
          </p:nvPr>
        </p:nvSpPr>
        <p:spPr>
          <a:xfrm>
            <a:off x="303213" y="0"/>
            <a:ext cx="8537575" cy="989013"/>
          </a:xfrm>
          <a:prstGeom prst="rect">
            <a:avLst/>
          </a:prstGeom>
        </p:spPr>
        <p:txBody>
          <a:bodyPr/>
          <a:lstStyle/>
          <a:p>
            <a:pPr eaLnBrk="1" hangingPunct="1"/>
            <a:r>
              <a:rPr lang="en-US" altLang="en-US"/>
              <a:t>Exploring Categorical Variables</a:t>
            </a:r>
          </a:p>
        </p:txBody>
      </p:sp>
      <p:sp>
        <p:nvSpPr>
          <p:cNvPr id="2662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endParaRPr lang="en-US" altLang="en-US" sz="900" dirty="0">
              <a:solidFill>
                <a:srgbClr val="808080"/>
              </a:solidFill>
              <a:ea typeface="ＭＳ Ｐゴシック" pitchFamily="34" charset="-128"/>
            </a:endParaRPr>
          </a:p>
        </p:txBody>
      </p:sp>
      <p:sp>
        <p:nvSpPr>
          <p:cNvPr id="18437" name="Text Box 4"/>
          <p:cNvSpPr txBox="1">
            <a:spLocks noChangeArrowheads="1"/>
          </p:cNvSpPr>
          <p:nvPr/>
        </p:nvSpPr>
        <p:spPr bwMode="auto">
          <a:xfrm>
            <a:off x="87313" y="1257300"/>
            <a:ext cx="6418262" cy="307975"/>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buClr>
                <a:srgbClr val="3A6008"/>
              </a:buClr>
              <a:buFontTx/>
              <a:buChar char="•"/>
              <a:defRPr/>
            </a:pPr>
            <a:r>
              <a:rPr lang="en-US" altLang="en-US" sz="1400" dirty="0">
                <a:latin typeface="Calibri" panose="020F0502020204030204" pitchFamily="34" charset="0"/>
                <a:cs typeface="Calibri" panose="020F0502020204030204" pitchFamily="34" charset="0"/>
              </a:rPr>
              <a:t>A 2014 poll in the US asked respondents how difficult they think it is to save money</a:t>
            </a:r>
          </a:p>
        </p:txBody>
      </p:sp>
      <p:grpSp>
        <p:nvGrpSpPr>
          <p:cNvPr id="26629" name="Group 1"/>
          <p:cNvGrpSpPr>
            <a:grpSpLocks/>
          </p:cNvGrpSpPr>
          <p:nvPr/>
        </p:nvGrpSpPr>
        <p:grpSpPr bwMode="auto">
          <a:xfrm>
            <a:off x="87313" y="1257300"/>
            <a:ext cx="8951912" cy="5446713"/>
            <a:chOff x="87313" y="1257300"/>
            <a:chExt cx="8951912" cy="5446713"/>
          </a:xfrm>
        </p:grpSpPr>
        <p:pic>
          <p:nvPicPr>
            <p:cNvPr id="266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13" y="1703388"/>
              <a:ext cx="6418262" cy="182403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663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5750" y="1257300"/>
              <a:ext cx="2403475" cy="22701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663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13" y="3592513"/>
              <a:ext cx="4562475" cy="148431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663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7725" y="3541713"/>
              <a:ext cx="4381500" cy="153511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6634"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313" y="5119688"/>
              <a:ext cx="3894137" cy="15843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4" name="Text Box 4"/>
            <p:cNvSpPr txBox="1">
              <a:spLocks noChangeArrowheads="1"/>
            </p:cNvSpPr>
            <p:nvPr/>
          </p:nvSpPr>
          <p:spPr bwMode="auto">
            <a:xfrm>
              <a:off x="4106863" y="5434013"/>
              <a:ext cx="4932362" cy="846137"/>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buClr>
                  <a:srgbClr val="3A6008"/>
                </a:buClr>
                <a:buFontTx/>
                <a:buChar char="•"/>
                <a:defRPr/>
              </a:pPr>
              <a:r>
                <a:rPr lang="en-US" altLang="en-US" sz="1400" dirty="0">
                  <a:latin typeface="Calibri" panose="020F0502020204030204" pitchFamily="34" charset="0"/>
                  <a:cs typeface="Calibri" panose="020F0502020204030204" pitchFamily="34" charset="0"/>
                </a:rPr>
                <a:t> Useful for visualizing conditional frequency distributions</a:t>
              </a:r>
            </a:p>
            <a:p>
              <a:pPr algn="l">
                <a:buClr>
                  <a:srgbClr val="3A6008"/>
                </a:buClr>
                <a:buFontTx/>
                <a:buChar char="•"/>
                <a:defRPr/>
              </a:pPr>
              <a:r>
                <a:rPr lang="en-US" altLang="en-US" sz="1400" dirty="0">
                  <a:latin typeface="Calibri" panose="020F0502020204030204" pitchFamily="34" charset="0"/>
                  <a:cs typeface="Calibri" panose="020F0502020204030204" pitchFamily="34" charset="0"/>
                </a:rPr>
                <a:t> In order to explore the relationship between the variables, we need to compare relative frequencies</a:t>
              </a:r>
            </a:p>
          </p:txBody>
        </p:sp>
      </p:gr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1"/>
          <p:cNvSpPr>
            <a:spLocks noGrp="1" noChangeArrowheads="1"/>
          </p:cNvSpPr>
          <p:nvPr>
            <p:ph type="title" idx="4294967295"/>
            <p:custDataLst>
              <p:tags r:id="rId2"/>
            </p:custDataLst>
          </p:nvPr>
        </p:nvSpPr>
        <p:spPr>
          <a:xfrm>
            <a:off x="303213" y="0"/>
            <a:ext cx="8537575" cy="989013"/>
          </a:xfrm>
          <a:prstGeom prst="rect">
            <a:avLst/>
          </a:prstGeom>
        </p:spPr>
        <p:txBody>
          <a:bodyPr/>
          <a:lstStyle/>
          <a:p>
            <a:pPr eaLnBrk="1" hangingPunct="1"/>
            <a:r>
              <a:rPr lang="en-US" altLang="en-US"/>
              <a:t>Data Treatment and Exploratory Data Analysis….</a:t>
            </a:r>
          </a:p>
        </p:txBody>
      </p:sp>
      <p:pic>
        <p:nvPicPr>
          <p:cNvPr id="2765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3800" y="4919663"/>
            <a:ext cx="3705225" cy="185420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grpSp>
        <p:nvGrpSpPr>
          <p:cNvPr id="27652" name="Group 1"/>
          <p:cNvGrpSpPr>
            <a:grpSpLocks/>
          </p:cNvGrpSpPr>
          <p:nvPr/>
        </p:nvGrpSpPr>
        <p:grpSpPr bwMode="auto">
          <a:xfrm>
            <a:off x="128588" y="1238250"/>
            <a:ext cx="8899525" cy="4973638"/>
            <a:chOff x="128565" y="1238774"/>
            <a:chExt cx="8898833" cy="4972987"/>
          </a:xfrm>
        </p:grpSpPr>
        <p:pic>
          <p:nvPicPr>
            <p:cNvPr id="2765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565" y="1675172"/>
              <a:ext cx="8834438" cy="131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2" name="Rectangle 11"/>
            <p:cNvSpPr/>
            <p:nvPr/>
          </p:nvSpPr>
          <p:spPr>
            <a:xfrm>
              <a:off x="170598" y="1238774"/>
              <a:ext cx="2240553" cy="384882"/>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defRPr/>
              </a:pPr>
              <a:r>
                <a:rPr lang="en-US" sz="1600" b="1" dirty="0">
                  <a:solidFill>
                    <a:srgbClr val="FFFFFF"/>
                  </a:solidFill>
                  <a:latin typeface="Calibri" panose="020F0502020204030204" pitchFamily="34" charset="0"/>
                  <a:cs typeface="Calibri" panose="020F0502020204030204" pitchFamily="34" charset="0"/>
                </a:rPr>
                <a:t>Univariate Analysis</a:t>
              </a:r>
            </a:p>
          </p:txBody>
        </p:sp>
        <p:pic>
          <p:nvPicPr>
            <p:cNvPr id="27657"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7574" y="3021612"/>
              <a:ext cx="3041334" cy="196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7658"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3773" y="3021612"/>
              <a:ext cx="3083678" cy="197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6" name="Rectangle 15"/>
            <p:cNvSpPr/>
            <p:nvPr/>
          </p:nvSpPr>
          <p:spPr>
            <a:xfrm>
              <a:off x="128565" y="3685514"/>
              <a:ext cx="2240553" cy="384882"/>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defRPr/>
              </a:pPr>
              <a:r>
                <a:rPr lang="en-US" sz="1600" b="1" dirty="0">
                  <a:solidFill>
                    <a:srgbClr val="FFFFFF"/>
                  </a:solidFill>
                  <a:latin typeface="Calibri" panose="020F0502020204030204" pitchFamily="34" charset="0"/>
                  <a:cs typeface="Calibri" panose="020F0502020204030204" pitchFamily="34" charset="0"/>
                </a:rPr>
                <a:t>Bivariate Analysis</a:t>
              </a:r>
            </a:p>
          </p:txBody>
        </p:sp>
        <p:sp>
          <p:nvSpPr>
            <p:cNvPr id="17" name="Rectangle 16"/>
            <p:cNvSpPr/>
            <p:nvPr/>
          </p:nvSpPr>
          <p:spPr>
            <a:xfrm>
              <a:off x="139296" y="5640974"/>
              <a:ext cx="2240553" cy="384882"/>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defRPr/>
              </a:pPr>
              <a:r>
                <a:rPr lang="en-US" sz="1600" b="1" dirty="0">
                  <a:solidFill>
                    <a:srgbClr val="FFFFFF"/>
                  </a:solidFill>
                  <a:latin typeface="Calibri" panose="020F0502020204030204" pitchFamily="34" charset="0"/>
                  <a:cs typeface="Calibri" panose="020F0502020204030204" pitchFamily="34" charset="0"/>
                </a:rPr>
                <a:t>Data Treatment</a:t>
              </a:r>
            </a:p>
          </p:txBody>
        </p:sp>
        <p:sp>
          <p:nvSpPr>
            <p:cNvPr id="18" name="Text Box 4"/>
            <p:cNvSpPr txBox="1">
              <a:spLocks noChangeArrowheads="1"/>
            </p:cNvSpPr>
            <p:nvPr/>
          </p:nvSpPr>
          <p:spPr bwMode="auto">
            <a:xfrm>
              <a:off x="6233615" y="5103831"/>
              <a:ext cx="2793783" cy="1107930"/>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marL="0" indent="0" algn="l">
                <a:buClr>
                  <a:srgbClr val="3A6008"/>
                </a:buClr>
                <a:defRPr/>
              </a:pPr>
              <a:r>
                <a:rPr lang="en-US" altLang="en-US" b="1" u="sng" dirty="0">
                  <a:latin typeface="Calibri" panose="020F0502020204030204" pitchFamily="34" charset="0"/>
                  <a:cs typeface="Calibri" panose="020F0502020204030204" pitchFamily="34" charset="0"/>
                </a:rPr>
                <a:t>Other Typical Methods ---</a:t>
              </a:r>
            </a:p>
            <a:p>
              <a:pPr algn="l">
                <a:buClr>
                  <a:srgbClr val="3A6008"/>
                </a:buClr>
                <a:buFontTx/>
                <a:buChar char="•"/>
                <a:defRPr/>
              </a:pPr>
              <a:r>
                <a:rPr lang="en-US" altLang="en-US" dirty="0">
                  <a:latin typeface="Calibri" panose="020F0502020204030204" pitchFamily="34" charset="0"/>
                  <a:cs typeface="Calibri" panose="020F0502020204030204" pitchFamily="34" charset="0"/>
                </a:rPr>
                <a:t>Frequency Check</a:t>
              </a:r>
            </a:p>
            <a:p>
              <a:pPr algn="l">
                <a:buClr>
                  <a:srgbClr val="3A6008"/>
                </a:buClr>
                <a:buFontTx/>
                <a:buChar char="•"/>
                <a:defRPr/>
              </a:pPr>
              <a:r>
                <a:rPr lang="en-US" altLang="en-US" dirty="0">
                  <a:latin typeface="Calibri" panose="020F0502020204030204" pitchFamily="34" charset="0"/>
                  <a:cs typeface="Calibri" panose="020F0502020204030204" pitchFamily="34" charset="0"/>
                </a:rPr>
                <a:t>Cross Tabulation b/w Variable</a:t>
              </a:r>
            </a:p>
            <a:p>
              <a:pPr algn="l">
                <a:buClr>
                  <a:srgbClr val="3A6008"/>
                </a:buClr>
                <a:buFontTx/>
                <a:buChar char="•"/>
                <a:defRPr/>
              </a:pPr>
              <a:r>
                <a:rPr lang="en-US" altLang="en-US" dirty="0">
                  <a:latin typeface="Calibri" panose="020F0502020204030204" pitchFamily="34" charset="0"/>
                  <a:cs typeface="Calibri" panose="020F0502020204030204" pitchFamily="34" charset="0"/>
                </a:rPr>
                <a:t>Interaction Effect</a:t>
              </a:r>
            </a:p>
          </p:txBody>
        </p:sp>
      </p:gr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idx="4294967295"/>
          </p:nvPr>
        </p:nvSpPr>
        <p:spPr>
          <a:xfrm>
            <a:off x="303213" y="0"/>
            <a:ext cx="8537575" cy="989013"/>
          </a:xfrm>
          <a:prstGeom prst="rect">
            <a:avLst/>
          </a:prstGeom>
        </p:spPr>
        <p:txBody>
          <a:bodyPr/>
          <a:lstStyle/>
          <a:p>
            <a:r>
              <a:rPr lang="en-US" altLang="en-US"/>
              <a:t>Distribution…parameter…statistics !!</a:t>
            </a:r>
          </a:p>
        </p:txBody>
      </p:sp>
      <p:sp>
        <p:nvSpPr>
          <p:cNvPr id="28675" name="Content Placeholder 2"/>
          <p:cNvSpPr>
            <a:spLocks noGrp="1"/>
          </p:cNvSpPr>
          <p:nvPr>
            <p:ph idx="4294967295"/>
          </p:nvPr>
        </p:nvSpPr>
        <p:spPr>
          <a:xfrm>
            <a:off x="490538" y="1452563"/>
            <a:ext cx="8272462" cy="825500"/>
          </a:xfrm>
          <a:prstGeom prst="rect">
            <a:avLst/>
          </a:prstGeom>
        </p:spPr>
        <p:txBody>
          <a:bodyPr/>
          <a:lstStyle/>
          <a:p>
            <a:endParaRPr lang="en-US" altLang="en-US"/>
          </a:p>
          <a:p>
            <a:endParaRPr lang="en-US" altLang="en-US"/>
          </a:p>
        </p:txBody>
      </p:sp>
      <p:sp>
        <p:nvSpPr>
          <p:cNvPr id="4" name="TextBox 6"/>
          <p:cNvSpPr txBox="1">
            <a:spLocks noChangeArrowheads="1"/>
          </p:cNvSpPr>
          <p:nvPr/>
        </p:nvSpPr>
        <p:spPr bwMode="auto">
          <a:xfrm>
            <a:off x="185738" y="1366838"/>
            <a:ext cx="5865812" cy="2770187"/>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dirty="0"/>
              <a:t>A </a:t>
            </a:r>
            <a:r>
              <a:rPr lang="en-US" b="1" dirty="0"/>
              <a:t>Probability Distribution </a:t>
            </a:r>
            <a:r>
              <a:rPr lang="en-US" dirty="0"/>
              <a:t>assigns a probability to each measurable subset of the possible outcomes of a random experiment, survey, or procedure of statistical inference. </a:t>
            </a:r>
          </a:p>
          <a:p>
            <a:pPr algn="l" eaLnBrk="1" hangingPunct="1">
              <a:defRPr/>
            </a:pPr>
            <a:r>
              <a:rPr lang="en-US" dirty="0"/>
              <a:t>In probability theory, a </a:t>
            </a:r>
            <a:r>
              <a:rPr lang="en-US" b="1" dirty="0"/>
              <a:t>Probability Density Function</a:t>
            </a:r>
            <a:r>
              <a:rPr lang="en-US" dirty="0"/>
              <a:t> (PDF), or density of a continuous random variable, is a function that describes the relative likelihood for this random variable to take on a given value. The probability of the random variable falling within a particular range of values is given by the integral of this variable’s density over that range. The probability density function is nonnegative everywhere, and its integral over the entire space is equal to one.</a:t>
            </a:r>
          </a:p>
          <a:p>
            <a:pPr algn="l" eaLnBrk="1" hangingPunct="1">
              <a:spcBef>
                <a:spcPts val="0"/>
              </a:spcBef>
              <a:defRPr/>
            </a:pPr>
            <a:endParaRPr lang="en-US" dirty="0"/>
          </a:p>
          <a:p>
            <a:pPr algn="l" eaLnBrk="1" hangingPunct="1">
              <a:spcBef>
                <a:spcPts val="0"/>
              </a:spcBef>
              <a:defRPr/>
            </a:pPr>
            <a:r>
              <a:rPr lang="en-US" b="1" dirty="0"/>
              <a:t>Continuous distributions </a:t>
            </a:r>
            <a:r>
              <a:rPr lang="en-US" dirty="0"/>
              <a:t>describe an infinite number of possible data values.</a:t>
            </a:r>
          </a:p>
          <a:p>
            <a:pPr algn="l" eaLnBrk="1" hangingPunct="1">
              <a:spcBef>
                <a:spcPts val="0"/>
              </a:spcBef>
              <a:defRPr/>
            </a:pPr>
            <a:r>
              <a:rPr lang="en-US" dirty="0"/>
              <a:t>Example: Normal Distribution, Chi-Square Distribution, Student’s T Distribution</a:t>
            </a:r>
          </a:p>
          <a:p>
            <a:pPr algn="l" eaLnBrk="1" hangingPunct="1">
              <a:spcBef>
                <a:spcPts val="0"/>
              </a:spcBef>
              <a:defRPr/>
            </a:pPr>
            <a:r>
              <a:rPr lang="en-US" b="1" dirty="0"/>
              <a:t>Discrete distributions </a:t>
            </a:r>
            <a:r>
              <a:rPr lang="en-US" dirty="0"/>
              <a:t>describe a finite number of possible values.</a:t>
            </a:r>
          </a:p>
          <a:p>
            <a:pPr algn="l" eaLnBrk="1" hangingPunct="1">
              <a:spcBef>
                <a:spcPts val="0"/>
              </a:spcBef>
              <a:defRPr/>
            </a:pPr>
            <a:r>
              <a:rPr lang="en-US" dirty="0"/>
              <a:t>Example: Binomial Distribution, Poisson Distribution</a:t>
            </a:r>
          </a:p>
        </p:txBody>
      </p:sp>
      <p:sp>
        <p:nvSpPr>
          <p:cNvPr id="5" name="TextBox 6"/>
          <p:cNvSpPr txBox="1">
            <a:spLocks noChangeArrowheads="1"/>
          </p:cNvSpPr>
          <p:nvPr/>
        </p:nvSpPr>
        <p:spPr bwMode="auto">
          <a:xfrm>
            <a:off x="6051550" y="4556125"/>
            <a:ext cx="2892425" cy="1754188"/>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171450" indent="-171450" algn="l">
              <a:buFont typeface="Arial" panose="020B0604020202020204" pitchFamily="34" charset="0"/>
              <a:buChar char="•"/>
              <a:defRPr/>
            </a:pPr>
            <a:r>
              <a:rPr lang="en-US" b="1" dirty="0"/>
              <a:t>Parameters </a:t>
            </a:r>
            <a:r>
              <a:rPr lang="en-US" dirty="0"/>
              <a:t>are numbers that summarize data for an entire population. </a:t>
            </a:r>
          </a:p>
          <a:p>
            <a:pPr marL="171450" indent="-171450" algn="l">
              <a:buFont typeface="Arial" panose="020B0604020202020204" pitchFamily="34" charset="0"/>
              <a:buChar char="•"/>
              <a:defRPr/>
            </a:pPr>
            <a:r>
              <a:rPr lang="en-US" b="1" dirty="0"/>
              <a:t>Statistics</a:t>
            </a:r>
            <a:r>
              <a:rPr lang="en-US" dirty="0"/>
              <a:t> are numbers that summarize data from a sample, i.e. some subset of the entire population. </a:t>
            </a:r>
          </a:p>
          <a:p>
            <a:pPr algn="l">
              <a:defRPr/>
            </a:pPr>
            <a:r>
              <a:rPr lang="en-US" dirty="0"/>
              <a:t>Parameters are usually unknown and estimated using statistics from sample.</a:t>
            </a:r>
          </a:p>
        </p:txBody>
      </p:sp>
      <p:pic>
        <p:nvPicPr>
          <p:cNvPr id="286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4216400"/>
            <a:ext cx="5702300" cy="224631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17961" dir="2700000" algn="ctr" rotWithShape="0">
                    <a:srgbClr val="858585"/>
                  </a:outerShdw>
                </a:effectLst>
              </a14:hiddenEffects>
            </a:ext>
          </a:extLst>
        </p:spPr>
      </p:pic>
      <p:pic>
        <p:nvPicPr>
          <p:cNvPr id="8" name="Picture 7"/>
          <p:cNvPicPr>
            <a:picLocks noChangeAspect="1"/>
          </p:cNvPicPr>
          <p:nvPr/>
        </p:nvPicPr>
        <p:blipFill rotWithShape="1">
          <a:blip r:embed="rId4"/>
          <a:srcRect l="14532" t="22073" r="42337" b="19033"/>
          <a:stretch/>
        </p:blipFill>
        <p:spPr>
          <a:xfrm>
            <a:off x="6215063" y="1366838"/>
            <a:ext cx="2781300" cy="3038475"/>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itle1"/>
          <p:cNvSpPr>
            <a:spLocks noGrp="1" noChangeArrowheads="1"/>
          </p:cNvSpPr>
          <p:nvPr>
            <p:ph type="title" idx="4294967295"/>
            <p:custDataLst>
              <p:tags r:id="rId2"/>
            </p:custDataLst>
          </p:nvPr>
        </p:nvSpPr>
        <p:spPr>
          <a:xfrm>
            <a:off x="303213" y="0"/>
            <a:ext cx="8537575" cy="989013"/>
          </a:xfrm>
          <a:prstGeom prst="rect">
            <a:avLst/>
          </a:prstGeom>
        </p:spPr>
        <p:txBody>
          <a:bodyPr/>
          <a:lstStyle/>
          <a:p>
            <a:pPr eaLnBrk="1" hangingPunct="1"/>
            <a:r>
              <a:rPr lang="en-US" altLang="en-US"/>
              <a:t>Statistics…Probability….And….!!!</a:t>
            </a:r>
          </a:p>
        </p:txBody>
      </p:sp>
      <p:sp>
        <p:nvSpPr>
          <p:cNvPr id="112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endParaRPr lang="en-US" altLang="en-US" sz="900" dirty="0">
              <a:solidFill>
                <a:srgbClr val="808080"/>
              </a:solidFill>
              <a:ea typeface="ＭＳ Ｐゴシック" pitchFamily="34" charset="-128"/>
            </a:endParaRPr>
          </a:p>
        </p:txBody>
      </p:sp>
      <p:sp>
        <p:nvSpPr>
          <p:cNvPr id="11268" name="Notes"/>
          <p:cNvSpPr txBox="1">
            <a:spLocks noChangeArrowheads="1"/>
          </p:cNvSpPr>
          <p:nvPr>
            <p:custDataLst>
              <p:tags r:id="rId3"/>
            </p:custDataLst>
          </p:nvPr>
        </p:nvSpPr>
        <p:spPr bwMode="auto">
          <a:xfrm>
            <a:off x="209550" y="6496050"/>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noProof="1">
              <a:solidFill>
                <a:schemeClr val="tx1"/>
              </a:solidFill>
              <a:latin typeface="Verdana" pitchFamily="34" charset="0"/>
            </a:endParaRPr>
          </a:p>
        </p:txBody>
      </p:sp>
      <p:sp>
        <p:nvSpPr>
          <p:cNvPr id="11269" name="Text Box 4"/>
          <p:cNvSpPr txBox="1">
            <a:spLocks noChangeArrowheads="1"/>
          </p:cNvSpPr>
          <p:nvPr/>
        </p:nvSpPr>
        <p:spPr bwMode="auto">
          <a:xfrm>
            <a:off x="185738" y="1257300"/>
            <a:ext cx="8763000"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buClr>
                <a:srgbClr val="3A6008"/>
              </a:buClr>
              <a:buFontTx/>
              <a:buChar char="•"/>
            </a:pPr>
            <a:r>
              <a:rPr lang="en-US" altLang="en-US" sz="1800">
                <a:latin typeface="Calibri" pitchFamily="34" charset="0"/>
                <a:cs typeface="Calibri" pitchFamily="34" charset="0"/>
              </a:rPr>
              <a:t>A statistics professor plans to travel to a conference by plane. When he passes the security check, they discover a bomb in his carry-on-baggage. Of course, he is hauled off immediately for interrogation.</a:t>
            </a:r>
          </a:p>
          <a:p>
            <a:pPr algn="l">
              <a:buClr>
                <a:srgbClr val="3A6008"/>
              </a:buClr>
              <a:buFontTx/>
              <a:buChar char="•"/>
            </a:pPr>
            <a:r>
              <a:rPr lang="en-US" altLang="en-US" sz="1800">
                <a:latin typeface="Calibri" pitchFamily="34" charset="0"/>
                <a:cs typeface="Calibri" pitchFamily="34" charset="0"/>
              </a:rPr>
              <a:t>"I don't understand it!" the interrogating officer exclaims. "You're an accomplished professional, a caring family man, a pillar of your parish - and now you want to destroy that all by blowing up an airplane!"</a:t>
            </a:r>
          </a:p>
          <a:p>
            <a:pPr algn="l">
              <a:buClr>
                <a:srgbClr val="3A6008"/>
              </a:buClr>
              <a:buFontTx/>
              <a:buChar char="•"/>
            </a:pPr>
            <a:r>
              <a:rPr lang="en-US" altLang="en-US" sz="1800">
                <a:latin typeface="Calibri" pitchFamily="34" charset="0"/>
                <a:cs typeface="Calibri" pitchFamily="34" charset="0"/>
              </a:rPr>
              <a:t>"Sorry", the professor interrupts him. "I had never intended to blow up the plane."</a:t>
            </a:r>
          </a:p>
          <a:p>
            <a:pPr algn="l">
              <a:buClr>
                <a:srgbClr val="3A6008"/>
              </a:buClr>
              <a:buFontTx/>
              <a:buChar char="•"/>
            </a:pPr>
            <a:r>
              <a:rPr lang="en-US" altLang="en-US" sz="1800">
                <a:latin typeface="Calibri" pitchFamily="34" charset="0"/>
                <a:cs typeface="Calibri" pitchFamily="34" charset="0"/>
              </a:rPr>
              <a:t>"So, for what reason else did you try to bring a bomb on board?!"</a:t>
            </a:r>
          </a:p>
          <a:p>
            <a:pPr algn="l">
              <a:buClr>
                <a:srgbClr val="3A6008"/>
              </a:buClr>
              <a:buFontTx/>
              <a:buChar char="•"/>
            </a:pPr>
            <a:r>
              <a:rPr lang="en-US" altLang="en-US" sz="1800">
                <a:latin typeface="Calibri" pitchFamily="34" charset="0"/>
                <a:cs typeface="Calibri" pitchFamily="34" charset="0"/>
              </a:rPr>
              <a:t>"Let me explain. Statistics shows that the probability of a bomb being on an airplane is 1/1000. That's quite high if you think about it - so high that I wouldn't have any peace of mind on a flight."</a:t>
            </a:r>
          </a:p>
          <a:p>
            <a:pPr algn="l">
              <a:buClr>
                <a:srgbClr val="3A6008"/>
              </a:buClr>
              <a:buFontTx/>
              <a:buChar char="•"/>
            </a:pPr>
            <a:r>
              <a:rPr lang="en-US" altLang="en-US" sz="1800">
                <a:latin typeface="Calibri" pitchFamily="34" charset="0"/>
                <a:cs typeface="Calibri" pitchFamily="34" charset="0"/>
              </a:rPr>
              <a:t>"And what does this have to do with you bringing a bomb on board of a plane?"</a:t>
            </a:r>
          </a:p>
          <a:p>
            <a:pPr algn="l">
              <a:buClr>
                <a:srgbClr val="3A6008"/>
              </a:buClr>
              <a:buFontTx/>
              <a:buChar char="•"/>
            </a:pPr>
            <a:r>
              <a:rPr lang="en-US" altLang="en-US" sz="1800">
                <a:latin typeface="Calibri" pitchFamily="34" charset="0"/>
                <a:cs typeface="Calibri" pitchFamily="34" charset="0"/>
              </a:rPr>
              <a:t>"You see, since the probability of one bomb being on my plane is 1/1000, the chance that there are two bombs is 1/1000000. If I already bring one, the chance of another bomb being around is actually 1/1000000, and I am much safer..." </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idx="4294967295"/>
          </p:nvPr>
        </p:nvSpPr>
        <p:spPr>
          <a:xfrm>
            <a:off x="303213" y="0"/>
            <a:ext cx="8537575" cy="989013"/>
          </a:xfrm>
          <a:prstGeom prst="rect">
            <a:avLst/>
          </a:prstGeom>
        </p:spPr>
        <p:txBody>
          <a:bodyPr/>
          <a:lstStyle/>
          <a:p>
            <a:r>
              <a:rPr lang="en-US" altLang="en-US"/>
              <a:t>Normal Distribution….</a:t>
            </a:r>
            <a:endParaRPr lang="en-IN" altLang="en-US"/>
          </a:p>
        </p:txBody>
      </p:sp>
      <p:sp>
        <p:nvSpPr>
          <p:cNvPr id="28676" name="TextBox 4"/>
          <p:cNvSpPr txBox="1">
            <a:spLocks noChangeArrowheads="1"/>
          </p:cNvSpPr>
          <p:nvPr/>
        </p:nvSpPr>
        <p:spPr bwMode="auto">
          <a:xfrm>
            <a:off x="123825" y="1247775"/>
            <a:ext cx="8853488" cy="1169988"/>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eaLnBrk="1" hangingPunct="1">
              <a:spcBef>
                <a:spcPct val="50000"/>
              </a:spcBef>
              <a:spcAft>
                <a:spcPct val="0"/>
              </a:spcAft>
              <a:buFont typeface="Arial" charset="0"/>
              <a:buChar char="•"/>
              <a:defRPr/>
            </a:pPr>
            <a:r>
              <a:rPr lang="en-US" altLang="en-US" sz="1400" dirty="0">
                <a:solidFill>
                  <a:schemeClr val="tx1"/>
                </a:solidFill>
                <a:latin typeface="Calibri" pitchFamily="34" charset="0"/>
                <a:cs typeface="Calibri" panose="020F0502020204030204" pitchFamily="34" charset="0"/>
              </a:rPr>
              <a:t> </a:t>
            </a:r>
            <a:r>
              <a:rPr lang="en-US" altLang="en-US" sz="1400" b="1" u="sng" dirty="0">
                <a:solidFill>
                  <a:schemeClr val="tx1"/>
                </a:solidFill>
                <a:latin typeface="Calibri" pitchFamily="34" charset="0"/>
                <a:cs typeface="Calibri" panose="020F0502020204030204" pitchFamily="34" charset="0"/>
              </a:rPr>
              <a:t>Probability Distribution : </a:t>
            </a:r>
            <a:r>
              <a:rPr lang="en-US" altLang="en-US" sz="1400" dirty="0">
                <a:solidFill>
                  <a:schemeClr val="tx1"/>
                </a:solidFill>
                <a:latin typeface="Calibri" pitchFamily="34" charset="0"/>
                <a:cs typeface="Calibri" panose="020F0502020204030204" pitchFamily="34" charset="0"/>
              </a:rPr>
              <a:t>This lists all possible outcomes in the sample  space and the probabilities with which they occur.</a:t>
            </a:r>
          </a:p>
          <a:p>
            <a:pPr eaLnBrk="1" hangingPunct="1">
              <a:spcBef>
                <a:spcPct val="50000"/>
              </a:spcBef>
              <a:spcAft>
                <a:spcPct val="0"/>
              </a:spcAft>
              <a:buFont typeface="Arial" charset="0"/>
              <a:buChar char="•"/>
              <a:defRPr/>
            </a:pPr>
            <a:r>
              <a:rPr lang="en-US" altLang="en-US" sz="1400" b="1" dirty="0">
                <a:solidFill>
                  <a:schemeClr val="tx1"/>
                </a:solidFill>
                <a:latin typeface="Calibri" pitchFamily="34" charset="0"/>
                <a:cs typeface="Calibri" panose="020F0502020204030204" pitchFamily="34" charset="0"/>
              </a:rPr>
              <a:t> </a:t>
            </a:r>
            <a:r>
              <a:rPr lang="en-US" altLang="en-US" sz="1400" b="1" u="sng" dirty="0">
                <a:solidFill>
                  <a:schemeClr val="tx1"/>
                </a:solidFill>
                <a:latin typeface="Calibri" pitchFamily="34" charset="0"/>
                <a:cs typeface="Calibri" panose="020F0502020204030204" pitchFamily="34" charset="0"/>
              </a:rPr>
              <a:t>Rules applicable to a distribution:</a:t>
            </a:r>
          </a:p>
          <a:p>
            <a:pPr eaLnBrk="1" hangingPunct="1">
              <a:spcBef>
                <a:spcPct val="50000"/>
              </a:spcBef>
              <a:spcAft>
                <a:spcPct val="0"/>
              </a:spcAft>
              <a:buClrTx/>
              <a:buFontTx/>
              <a:buNone/>
              <a:defRPr/>
            </a:pPr>
            <a:r>
              <a:rPr lang="en-US" altLang="en-US" sz="1400" dirty="0">
                <a:solidFill>
                  <a:schemeClr val="tx1"/>
                </a:solidFill>
                <a:latin typeface="Calibri" pitchFamily="34" charset="0"/>
                <a:cs typeface="Calibri" panose="020F0502020204030204" pitchFamily="34" charset="0"/>
              </a:rPr>
              <a:t>(a) The events listed must be disjoint (b) Each probability must be between 0 and 1 (c) The probabilities must total 1</a:t>
            </a:r>
            <a:endParaRPr lang="en-IN" altLang="en-US" sz="1400" dirty="0">
              <a:solidFill>
                <a:schemeClr val="tx1"/>
              </a:solidFill>
              <a:latin typeface="Calibri" pitchFamily="34" charset="0"/>
              <a:cs typeface="Calibri" panose="020F0502020204030204" pitchFamily="34" charset="0"/>
            </a:endParaRPr>
          </a:p>
        </p:txBody>
      </p:sp>
      <p:pic>
        <p:nvPicPr>
          <p:cNvPr id="28677" name="Picture 2"/>
          <p:cNvPicPr>
            <a:picLocks noChangeAspect="1" noChangeArrowheads="1"/>
          </p:cNvPicPr>
          <p:nvPr/>
        </p:nvPicPr>
        <p:blipFill>
          <a:blip r:embed="rId3"/>
          <a:srcRect/>
          <a:stretch>
            <a:fillRect/>
          </a:stretch>
        </p:blipFill>
        <p:spPr bwMode="auto">
          <a:xfrm>
            <a:off x="342900" y="2627313"/>
            <a:ext cx="3497263" cy="676275"/>
          </a:xfrm>
          <a:prstGeom prst="rect">
            <a:avLst/>
          </a:prstGeom>
          <a:ln/>
        </p:spPr>
        <p:style>
          <a:lnRef idx="1">
            <a:schemeClr val="accent5"/>
          </a:lnRef>
          <a:fillRef idx="2">
            <a:schemeClr val="accent5"/>
          </a:fillRef>
          <a:effectRef idx="1">
            <a:schemeClr val="accent5"/>
          </a:effectRef>
          <a:fontRef idx="minor">
            <a:schemeClr val="dk1"/>
          </a:fontRef>
        </p:style>
      </p:pic>
      <p:pic>
        <p:nvPicPr>
          <p:cNvPr id="28678" name="Picture 3"/>
          <p:cNvPicPr>
            <a:picLocks noChangeAspect="1" noChangeArrowheads="1"/>
          </p:cNvPicPr>
          <p:nvPr/>
        </p:nvPicPr>
        <p:blipFill>
          <a:blip r:embed="rId4"/>
          <a:srcRect/>
          <a:stretch>
            <a:fillRect/>
          </a:stretch>
        </p:blipFill>
        <p:spPr bwMode="auto">
          <a:xfrm>
            <a:off x="4124325" y="2511425"/>
            <a:ext cx="4594225" cy="906463"/>
          </a:xfrm>
          <a:prstGeom prst="rect">
            <a:avLst/>
          </a:prstGeom>
          <a:ln/>
        </p:spPr>
        <p:style>
          <a:lnRef idx="1">
            <a:schemeClr val="accent5"/>
          </a:lnRef>
          <a:fillRef idx="2">
            <a:schemeClr val="accent5"/>
          </a:fillRef>
          <a:effectRef idx="1">
            <a:schemeClr val="accent5"/>
          </a:effectRef>
          <a:fontRef idx="minor">
            <a:schemeClr val="dk1"/>
          </a:fontRef>
        </p:style>
      </p:pic>
      <p:sp>
        <p:nvSpPr>
          <p:cNvPr id="28680" name="Rectangle 8"/>
          <p:cNvSpPr>
            <a:spLocks noChangeArrowheads="1"/>
          </p:cNvSpPr>
          <p:nvPr/>
        </p:nvSpPr>
        <p:spPr bwMode="auto">
          <a:xfrm>
            <a:off x="161925" y="3481388"/>
            <a:ext cx="8802688" cy="523875"/>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eaLnBrk="1" hangingPunct="1">
              <a:spcBef>
                <a:spcPct val="50000"/>
              </a:spcBef>
              <a:spcAft>
                <a:spcPct val="0"/>
              </a:spcAft>
              <a:buFont typeface="Arial" charset="0"/>
              <a:buChar char="•"/>
              <a:defRPr/>
            </a:pPr>
            <a:r>
              <a:rPr lang="en-IN" altLang="en-US" sz="1400" b="1" dirty="0">
                <a:solidFill>
                  <a:schemeClr val="tx1"/>
                </a:solidFill>
                <a:latin typeface="Calibri" panose="020F0502020204030204" pitchFamily="34" charset="0"/>
                <a:cs typeface="Calibri" panose="020F0502020204030204" pitchFamily="34" charset="0"/>
              </a:rPr>
              <a:t> </a:t>
            </a:r>
            <a:r>
              <a:rPr lang="en-IN" altLang="en-US" sz="1400" b="1" u="sng" dirty="0">
                <a:solidFill>
                  <a:schemeClr val="tx1"/>
                </a:solidFill>
                <a:latin typeface="Calibri" pitchFamily="34" charset="0"/>
                <a:cs typeface="Calibri" panose="020F0502020204030204" pitchFamily="34" charset="0"/>
              </a:rPr>
              <a:t>Normal Distribution:</a:t>
            </a:r>
            <a:r>
              <a:rPr lang="en-IN" altLang="en-US" sz="1400" b="1" dirty="0">
                <a:solidFill>
                  <a:schemeClr val="tx1"/>
                </a:solidFill>
                <a:latin typeface="Calibri" pitchFamily="34" charset="0"/>
                <a:cs typeface="Calibri" panose="020F0502020204030204" pitchFamily="34" charset="0"/>
              </a:rPr>
              <a:t>  </a:t>
            </a:r>
            <a:r>
              <a:rPr lang="en-IN" altLang="en-US" sz="1400" dirty="0">
                <a:solidFill>
                  <a:schemeClr val="tx1"/>
                </a:solidFill>
                <a:latin typeface="Calibri" pitchFamily="34" charset="0"/>
                <a:cs typeface="Calibri" panose="020F0502020204030204" pitchFamily="34" charset="0"/>
              </a:rPr>
              <a:t>A normal distribution is an arrangement of a data set in which most values cluster in the middle of the range and the rest taper off symmetrically toward either extreme.</a:t>
            </a:r>
          </a:p>
        </p:txBody>
      </p:sp>
      <p:pic>
        <p:nvPicPr>
          <p:cNvPr id="2970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325" y="4144963"/>
            <a:ext cx="6588125" cy="217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idx="4294967295"/>
          </p:nvPr>
        </p:nvSpPr>
        <p:spPr>
          <a:xfrm>
            <a:off x="303213" y="0"/>
            <a:ext cx="8537575" cy="989013"/>
          </a:xfrm>
          <a:prstGeom prst="rect">
            <a:avLst/>
          </a:prstGeom>
        </p:spPr>
        <p:txBody>
          <a:bodyPr/>
          <a:lstStyle/>
          <a:p>
            <a:r>
              <a:rPr lang="en-US" altLang="en-US"/>
              <a:t>Normal Distribution – Area…Shape…Size…</a:t>
            </a:r>
            <a:endParaRPr lang="en-IN" altLang="en-US"/>
          </a:p>
        </p:txBody>
      </p:sp>
      <p:grpSp>
        <p:nvGrpSpPr>
          <p:cNvPr id="30724" name="Group 1"/>
          <p:cNvGrpSpPr>
            <a:grpSpLocks/>
          </p:cNvGrpSpPr>
          <p:nvPr/>
        </p:nvGrpSpPr>
        <p:grpSpPr bwMode="auto">
          <a:xfrm>
            <a:off x="1816100" y="3822700"/>
            <a:ext cx="6831013" cy="2490788"/>
            <a:chOff x="504825" y="3976688"/>
            <a:chExt cx="8105775" cy="2490787"/>
          </a:xfrm>
        </p:grpSpPr>
        <p:pic>
          <p:nvPicPr>
            <p:cNvPr id="3073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 y="3976688"/>
              <a:ext cx="8105775" cy="249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857" y="4339821"/>
              <a:ext cx="2689136" cy="30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703" name="TextBox 9"/>
          <p:cNvSpPr txBox="1">
            <a:spLocks noChangeArrowheads="1"/>
          </p:cNvSpPr>
          <p:nvPr/>
        </p:nvSpPr>
        <p:spPr bwMode="auto">
          <a:xfrm>
            <a:off x="137376" y="1928659"/>
            <a:ext cx="1416676" cy="954107"/>
          </a:xfrm>
          <a:prstGeom prst="rect">
            <a:avLst/>
          </a:prstGeom>
          <a:ln/>
        </p:spPr>
        <p:style>
          <a:lnRef idx="0">
            <a:schemeClr val="accent1"/>
          </a:lnRef>
          <a:fillRef idx="3">
            <a:schemeClr val="accent1"/>
          </a:fillRef>
          <a:effectRef idx="3">
            <a:schemeClr val="accent1"/>
          </a:effectRef>
          <a:fontRef idx="minor">
            <a:schemeClr val="lt1"/>
          </a:fontRef>
        </p:style>
        <p:txBody>
          <a:bodyPr>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algn="ctr" eaLnBrk="1" hangingPunct="1">
              <a:spcBef>
                <a:spcPct val="50000"/>
              </a:spcBef>
              <a:spcAft>
                <a:spcPct val="0"/>
              </a:spcAft>
              <a:buFont typeface="Arial" charset="0"/>
              <a:buChar char="•"/>
              <a:defRPr/>
            </a:pPr>
            <a:r>
              <a:rPr lang="en-US" altLang="en-US" sz="1400" b="1" dirty="0">
                <a:solidFill>
                  <a:schemeClr val="bg1"/>
                </a:solidFill>
                <a:latin typeface="Calibri" pitchFamily="34" charset="0"/>
              </a:rPr>
              <a:t>Different shapes and sizes of Normal distributions</a:t>
            </a:r>
            <a:endParaRPr lang="en-IN" altLang="en-US" sz="1400" b="1" dirty="0">
              <a:solidFill>
                <a:schemeClr val="bg1"/>
              </a:solidFill>
              <a:latin typeface="Calibri" pitchFamily="34" charset="0"/>
            </a:endParaRPr>
          </a:p>
        </p:txBody>
      </p:sp>
      <p:sp>
        <p:nvSpPr>
          <p:cNvPr id="10" name="TextBox 9"/>
          <p:cNvSpPr txBox="1">
            <a:spLocks noChangeArrowheads="1"/>
          </p:cNvSpPr>
          <p:nvPr/>
        </p:nvSpPr>
        <p:spPr bwMode="auto">
          <a:xfrm>
            <a:off x="148107" y="4412158"/>
            <a:ext cx="1416676" cy="954107"/>
          </a:xfrm>
          <a:prstGeom prst="rect">
            <a:avLst/>
          </a:prstGeom>
          <a:ln/>
        </p:spPr>
        <p:style>
          <a:lnRef idx="0">
            <a:schemeClr val="accent1"/>
          </a:lnRef>
          <a:fillRef idx="3">
            <a:schemeClr val="accent1"/>
          </a:fillRef>
          <a:effectRef idx="3">
            <a:schemeClr val="accent1"/>
          </a:effectRef>
          <a:fontRef idx="minor">
            <a:schemeClr val="lt1"/>
          </a:fontRef>
        </p:style>
        <p:txBody>
          <a:bodyPr>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algn="ctr" eaLnBrk="1" hangingPunct="1">
              <a:spcBef>
                <a:spcPct val="50000"/>
              </a:spcBef>
              <a:spcAft>
                <a:spcPct val="0"/>
              </a:spcAft>
              <a:buFont typeface="Arial" charset="0"/>
              <a:buChar char="•"/>
              <a:defRPr/>
            </a:pPr>
            <a:r>
              <a:rPr lang="en-US" altLang="en-US" sz="1400" b="1" dirty="0">
                <a:solidFill>
                  <a:schemeClr val="bg1"/>
                </a:solidFill>
                <a:latin typeface="Calibri" pitchFamily="34" charset="0"/>
              </a:rPr>
              <a:t>Area Under the Normal Distribution Curve</a:t>
            </a:r>
            <a:endParaRPr lang="en-IN" altLang="en-US" sz="1400" b="1" dirty="0">
              <a:solidFill>
                <a:schemeClr val="bg1"/>
              </a:solidFill>
              <a:latin typeface="Calibri" pitchFamily="34" charset="0"/>
            </a:endParaRPr>
          </a:p>
        </p:txBody>
      </p:sp>
      <p:pic>
        <p:nvPicPr>
          <p:cNvPr id="30731" name="Picture 14"/>
          <p:cNvPicPr>
            <a:picLocks noChangeAspect="1" noChangeArrowheads="1"/>
          </p:cNvPicPr>
          <p:nvPr/>
        </p:nvPicPr>
        <p:blipFill>
          <a:blip r:embed="rId4">
            <a:extLst>
              <a:ext uri="{28A0092B-C50C-407E-A947-70E740481C1C}">
                <a14:useLocalDpi xmlns:a14="http://schemas.microsoft.com/office/drawing/2010/main" val="0"/>
              </a:ext>
            </a:extLst>
          </a:blip>
          <a:srcRect l="4955"/>
          <a:stretch>
            <a:fillRect/>
          </a:stretch>
        </p:blipFill>
        <p:spPr bwMode="auto">
          <a:xfrm>
            <a:off x="1816100" y="1290638"/>
            <a:ext cx="6831013" cy="234156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DDDDDD"/>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idx="4294967295"/>
          </p:nvPr>
        </p:nvSpPr>
        <p:spPr>
          <a:xfrm>
            <a:off x="303213" y="0"/>
            <a:ext cx="8537575" cy="989013"/>
          </a:xfrm>
          <a:prstGeom prst="rect">
            <a:avLst/>
          </a:prstGeom>
        </p:spPr>
        <p:txBody>
          <a:bodyPr/>
          <a:lstStyle/>
          <a:p>
            <a:r>
              <a:rPr lang="en-US" altLang="en-US"/>
              <a:t>Standardized Z-Score</a:t>
            </a:r>
            <a:endParaRPr lang="en-IN" altLang="en-US"/>
          </a:p>
        </p:txBody>
      </p:sp>
      <p:sp>
        <p:nvSpPr>
          <p:cNvPr id="12" name="TextBox 5"/>
          <p:cNvSpPr txBox="1">
            <a:spLocks noChangeArrowheads="1"/>
          </p:cNvSpPr>
          <p:nvPr/>
        </p:nvSpPr>
        <p:spPr bwMode="auto">
          <a:xfrm>
            <a:off x="82550" y="1274763"/>
            <a:ext cx="8920163" cy="846137"/>
          </a:xfrm>
          <a:prstGeom prst="rect">
            <a:avLst/>
          </a:prstGeom>
          <a:ln/>
          <a:extLst/>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altLang="en-US" sz="1400" b="1" u="sng" dirty="0">
                <a:latin typeface="Calibri" pitchFamily="34" charset="0"/>
              </a:rPr>
              <a:t>Case: </a:t>
            </a:r>
            <a:r>
              <a:rPr lang="en-US" altLang="en-US" sz="1400" dirty="0">
                <a:latin typeface="Calibri" pitchFamily="34" charset="0"/>
              </a:rPr>
              <a:t>A college admissions officer wants to determine which of the two applicants scored better on their standardized test with respect to the other test takers: Pam, who earned a 1800 on her SAT, or Jim, who scored a 24 on his ACT?</a:t>
            </a:r>
          </a:p>
          <a:p>
            <a:pPr algn="l" eaLnBrk="1" hangingPunct="1">
              <a:defRPr/>
            </a:pPr>
            <a:r>
              <a:rPr lang="en-US" altLang="en-US" sz="1400" dirty="0">
                <a:latin typeface="Calibri" pitchFamily="34" charset="0"/>
              </a:rPr>
              <a:t>      SAT scores ~ N(mean=1500, SD=300) ;       ACT ~ N(mean=21, SD=5)</a:t>
            </a:r>
          </a:p>
        </p:txBody>
      </p:sp>
      <p:sp>
        <p:nvSpPr>
          <p:cNvPr id="15" name="TextBox 8"/>
          <p:cNvSpPr txBox="1">
            <a:spLocks noChangeArrowheads="1"/>
          </p:cNvSpPr>
          <p:nvPr/>
        </p:nvSpPr>
        <p:spPr bwMode="auto">
          <a:xfrm>
            <a:off x="82550" y="2271713"/>
            <a:ext cx="6330950" cy="522287"/>
          </a:xfrm>
          <a:prstGeom prst="rect">
            <a:avLst/>
          </a:prstGeom>
          <a:ln/>
          <a:extLst/>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buClr>
                <a:schemeClr val="accent1"/>
              </a:buClr>
              <a:buFont typeface="Arial" charset="0"/>
              <a:buChar char="•"/>
              <a:defRPr/>
            </a:pPr>
            <a:r>
              <a:rPr lang="en-US" altLang="en-US" sz="1400" b="1" dirty="0">
                <a:latin typeface="Calibri" pitchFamily="34" charset="0"/>
              </a:rPr>
              <a:t> </a:t>
            </a:r>
            <a:r>
              <a:rPr lang="en-US" altLang="en-US" sz="1400" b="1" u="sng" dirty="0">
                <a:latin typeface="Calibri" pitchFamily="34" charset="0"/>
              </a:rPr>
              <a:t>Standardizing with Z-scores : </a:t>
            </a:r>
            <a:r>
              <a:rPr lang="en-US" altLang="en-US" sz="1400" dirty="0">
                <a:latin typeface="Calibri" pitchFamily="34" charset="0"/>
              </a:rPr>
              <a:t>Standardized (Z) score of an observation is the number of standard deviations it falls above or below the mean</a:t>
            </a:r>
            <a:endParaRPr lang="en-IN" altLang="en-US" sz="1400" dirty="0">
              <a:latin typeface="Calibri" pitchFamily="34" charset="0"/>
            </a:endParaRPr>
          </a:p>
        </p:txBody>
      </p:sp>
      <p:pic>
        <p:nvPicPr>
          <p:cNvPr id="3175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8600" y="2184400"/>
            <a:ext cx="246221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 y="3019425"/>
            <a:ext cx="327660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1063" y="3019425"/>
            <a:ext cx="320040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50" y="4724400"/>
            <a:ext cx="40386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0"/>
          <p:cNvSpPr txBox="1">
            <a:spLocks noChangeArrowheads="1"/>
          </p:cNvSpPr>
          <p:nvPr/>
        </p:nvSpPr>
        <p:spPr bwMode="auto">
          <a:xfrm>
            <a:off x="6677025" y="2992438"/>
            <a:ext cx="2325688" cy="1708150"/>
          </a:xfrm>
          <a:prstGeom prst="rect">
            <a:avLst/>
          </a:prstGeom>
          <a:ln/>
          <a:extLst/>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altLang="en-US" sz="1400" b="1" u="sng" dirty="0">
                <a:latin typeface="Calibri" pitchFamily="34" charset="0"/>
              </a:rPr>
              <a:t>Key Points : </a:t>
            </a:r>
            <a:endParaRPr lang="en-US" altLang="en-US" sz="1400" dirty="0">
              <a:latin typeface="Calibri" pitchFamily="34" charset="0"/>
            </a:endParaRPr>
          </a:p>
          <a:p>
            <a:pPr marL="285750" indent="-285750" algn="l" eaLnBrk="1" hangingPunct="1">
              <a:buFont typeface="Arial" panose="020B0604020202020204" pitchFamily="34" charset="0"/>
              <a:buChar char="•"/>
              <a:defRPr/>
            </a:pPr>
            <a:r>
              <a:rPr lang="en-US" altLang="en-US" sz="1400" dirty="0">
                <a:latin typeface="Calibri" pitchFamily="34" charset="0"/>
              </a:rPr>
              <a:t>Z-score of mean =0 </a:t>
            </a:r>
          </a:p>
          <a:p>
            <a:pPr marL="285750" indent="-285750" algn="l" eaLnBrk="1" hangingPunct="1">
              <a:buFont typeface="Arial" panose="020B0604020202020204" pitchFamily="34" charset="0"/>
              <a:buChar char="•"/>
              <a:defRPr/>
            </a:pPr>
            <a:r>
              <a:rPr lang="en-US" altLang="en-US" sz="1400" dirty="0">
                <a:latin typeface="Calibri" pitchFamily="34" charset="0"/>
              </a:rPr>
              <a:t> Unusual observation :|Z| &gt; 2 </a:t>
            </a:r>
          </a:p>
          <a:p>
            <a:pPr marL="285750" indent="-285750" algn="l" eaLnBrk="1" hangingPunct="1">
              <a:buFont typeface="Arial" panose="020B0604020202020204" pitchFamily="34" charset="0"/>
              <a:buChar char="•"/>
              <a:defRPr/>
            </a:pPr>
            <a:r>
              <a:rPr lang="en-US" altLang="en-US" sz="1400" dirty="0">
                <a:latin typeface="Calibri" pitchFamily="34" charset="0"/>
              </a:rPr>
              <a:t>Defined for distributions of any shape</a:t>
            </a:r>
            <a:endParaRPr lang="en-IN" altLang="en-US" sz="1400" dirty="0">
              <a:latin typeface="Calibri" pitchFamily="34" charset="0"/>
            </a:endParaRPr>
          </a:p>
        </p:txBody>
      </p:sp>
      <p:sp>
        <p:nvSpPr>
          <p:cNvPr id="22" name="TextBox 12"/>
          <p:cNvSpPr txBox="1">
            <a:spLocks noChangeArrowheads="1"/>
          </p:cNvSpPr>
          <p:nvPr/>
        </p:nvSpPr>
        <p:spPr bwMode="auto">
          <a:xfrm>
            <a:off x="4238625" y="4911725"/>
            <a:ext cx="4764088" cy="1385888"/>
          </a:xfrm>
          <a:prstGeom prst="rect">
            <a:avLst/>
          </a:prstGeom>
          <a:ln/>
          <a:extLst/>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altLang="en-US" sz="1400" dirty="0">
                <a:latin typeface="Calibri" pitchFamily="34" charset="0"/>
              </a:rPr>
              <a:t>Comparing the SAT and ACT scores using standardized </a:t>
            </a:r>
          </a:p>
          <a:p>
            <a:pPr algn="l" eaLnBrk="1" hangingPunct="1">
              <a:defRPr/>
            </a:pPr>
            <a:r>
              <a:rPr lang="en-US" altLang="en-US" sz="1400" dirty="0">
                <a:latin typeface="Calibri" pitchFamily="34" charset="0"/>
              </a:rPr>
              <a:t>Z-score indicates that indeed Pam has scored better </a:t>
            </a:r>
          </a:p>
          <a:p>
            <a:pPr algn="l" eaLnBrk="1" hangingPunct="1">
              <a:defRPr/>
            </a:pPr>
            <a:r>
              <a:rPr lang="en-US" altLang="en-US" sz="1400" dirty="0">
                <a:latin typeface="Calibri" pitchFamily="34" charset="0"/>
              </a:rPr>
              <a:t>than Jim. This is illustrated by the fact that Pam’s scores are further away (higher S.D. of 1) from the mean than Jim’s  score, thus positioned at a score point that is more than Jim’s.</a:t>
            </a:r>
            <a:endParaRPr lang="en-IN" altLang="en-US" sz="1400" dirty="0">
              <a:latin typeface="Calibri"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idx="4294967295"/>
          </p:nvPr>
        </p:nvSpPr>
        <p:spPr>
          <a:xfrm>
            <a:off x="303213" y="0"/>
            <a:ext cx="8537575" cy="989013"/>
          </a:xfrm>
          <a:prstGeom prst="rect">
            <a:avLst/>
          </a:prstGeom>
        </p:spPr>
        <p:txBody>
          <a:bodyPr/>
          <a:lstStyle/>
          <a:p>
            <a:r>
              <a:rPr lang="en-US" altLang="en-US"/>
              <a:t>Percentiles</a:t>
            </a:r>
            <a:endParaRPr lang="en-IN" altLang="en-US"/>
          </a:p>
        </p:txBody>
      </p:sp>
      <p:pic>
        <p:nvPicPr>
          <p:cNvPr id="327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1333500"/>
            <a:ext cx="4422775"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5" y="3530600"/>
            <a:ext cx="8839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Box 7"/>
          <p:cNvSpPr txBox="1">
            <a:spLocks noChangeArrowheads="1"/>
          </p:cNvSpPr>
          <p:nvPr/>
        </p:nvSpPr>
        <p:spPr bwMode="auto">
          <a:xfrm>
            <a:off x="111615" y="3127509"/>
            <a:ext cx="1973263" cy="307975"/>
          </a:xfrm>
          <a:prstGeom prst="rect">
            <a:avLst/>
          </a:prstGeom>
          <a:ln/>
        </p:spPr>
        <p:style>
          <a:lnRef idx="0">
            <a:schemeClr val="accent1"/>
          </a:lnRef>
          <a:fillRef idx="3">
            <a:schemeClr val="accent1"/>
          </a:fillRef>
          <a:effectRef idx="3">
            <a:schemeClr val="accent1"/>
          </a:effectRef>
          <a:fontRef idx="minor">
            <a:schemeClr val="lt1"/>
          </a:fontRef>
        </p:style>
        <p:txBody>
          <a:bodyPr wrap="none">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algn="ctr" eaLnBrk="1" hangingPunct="1">
              <a:spcBef>
                <a:spcPct val="50000"/>
              </a:spcBef>
              <a:spcAft>
                <a:spcPct val="0"/>
              </a:spcAft>
              <a:buFont typeface="Arial" charset="0"/>
              <a:buChar char="•"/>
              <a:defRPr/>
            </a:pPr>
            <a:r>
              <a:rPr lang="en-US" altLang="en-US" sz="1400" b="1" dirty="0">
                <a:solidFill>
                  <a:schemeClr val="bg1"/>
                </a:solidFill>
                <a:latin typeface="Calibri" pitchFamily="34" charset="0"/>
              </a:rPr>
              <a:t>Computing Percentiles:</a:t>
            </a:r>
            <a:endParaRPr lang="en-IN" altLang="en-US" sz="1400" b="1" dirty="0">
              <a:solidFill>
                <a:schemeClr val="bg1"/>
              </a:solidFill>
              <a:latin typeface="Calibri" pitchFamily="34" charset="0"/>
            </a:endParaRPr>
          </a:p>
        </p:txBody>
      </p:sp>
      <p:sp>
        <p:nvSpPr>
          <p:cNvPr id="2" name="TextBox 1"/>
          <p:cNvSpPr txBox="1"/>
          <p:nvPr/>
        </p:nvSpPr>
        <p:spPr>
          <a:xfrm>
            <a:off x="85725" y="1619250"/>
            <a:ext cx="4210050" cy="1384300"/>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marL="171450" indent="-171450" algn="l">
              <a:buFont typeface="Arial" panose="020B0604020202020204" pitchFamily="34" charset="0"/>
              <a:buChar char="•"/>
              <a:defRPr/>
            </a:pPr>
            <a:r>
              <a:rPr lang="en-US" dirty="0"/>
              <a:t>When the distribution is normal, Z scores can be  used to  calculate percentiles</a:t>
            </a:r>
          </a:p>
          <a:p>
            <a:pPr marL="171450" indent="-171450" algn="l">
              <a:buFont typeface="Arial" panose="020B0604020202020204" pitchFamily="34" charset="0"/>
              <a:buChar char="•"/>
              <a:defRPr/>
            </a:pPr>
            <a:r>
              <a:rPr lang="en-US" dirty="0"/>
              <a:t>Percentile is the percentage of observations that  fall below a given data point</a:t>
            </a:r>
          </a:p>
          <a:p>
            <a:pPr marL="171450" indent="-171450" algn="l">
              <a:buFont typeface="Arial" panose="020B0604020202020204" pitchFamily="34" charset="0"/>
              <a:buChar char="•"/>
              <a:defRPr/>
            </a:pPr>
            <a:r>
              <a:rPr lang="en-US" dirty="0"/>
              <a:t>Graphically, percentile is the area below the probability distribution curve to the left of that observation</a:t>
            </a:r>
          </a:p>
        </p:txBody>
      </p:sp>
      <p:sp>
        <p:nvSpPr>
          <p:cNvPr id="10" name="TextBox 7"/>
          <p:cNvSpPr txBox="1">
            <a:spLocks noChangeArrowheads="1"/>
          </p:cNvSpPr>
          <p:nvPr/>
        </p:nvSpPr>
        <p:spPr bwMode="auto">
          <a:xfrm>
            <a:off x="118400" y="1249460"/>
            <a:ext cx="1966478" cy="307777"/>
          </a:xfrm>
          <a:prstGeom prst="rect">
            <a:avLst/>
          </a:prstGeom>
          <a:ln/>
        </p:spPr>
        <p:style>
          <a:lnRef idx="0">
            <a:schemeClr val="accent1"/>
          </a:lnRef>
          <a:fillRef idx="3">
            <a:schemeClr val="accent1"/>
          </a:fillRef>
          <a:effectRef idx="3">
            <a:schemeClr val="accent1"/>
          </a:effectRef>
          <a:fontRef idx="minor">
            <a:schemeClr val="lt1"/>
          </a:fontRef>
        </p:style>
        <p:txBody>
          <a:bodyPr>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algn="ctr" eaLnBrk="1" hangingPunct="1">
              <a:spcBef>
                <a:spcPct val="50000"/>
              </a:spcBef>
              <a:spcAft>
                <a:spcPct val="0"/>
              </a:spcAft>
              <a:buFont typeface="Arial" charset="0"/>
              <a:buChar char="•"/>
              <a:defRPr/>
            </a:pPr>
            <a:r>
              <a:rPr lang="en-US" altLang="en-US" sz="1400" b="1" dirty="0">
                <a:solidFill>
                  <a:schemeClr val="bg1"/>
                </a:solidFill>
                <a:latin typeface="Calibri" pitchFamily="34" charset="0"/>
              </a:rPr>
              <a:t>Percentiles:              </a:t>
            </a:r>
            <a:endParaRPr lang="en-IN" altLang="en-US" sz="1400" b="1" dirty="0">
              <a:solidFill>
                <a:schemeClr val="bg1"/>
              </a:solidFill>
              <a:latin typeface="Calibri"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idx="4294967295"/>
          </p:nvPr>
        </p:nvSpPr>
        <p:spPr>
          <a:xfrm>
            <a:off x="303213" y="0"/>
            <a:ext cx="8537575" cy="989013"/>
          </a:xfrm>
          <a:prstGeom prst="rect">
            <a:avLst/>
          </a:prstGeom>
        </p:spPr>
        <p:txBody>
          <a:bodyPr/>
          <a:lstStyle/>
          <a:p>
            <a:r>
              <a:rPr lang="en-US" altLang="en-US"/>
              <a:t>Binomial Distribution</a:t>
            </a:r>
            <a:endParaRPr lang="en-IN" altLang="en-US"/>
          </a:p>
        </p:txBody>
      </p:sp>
      <p:sp>
        <p:nvSpPr>
          <p:cNvPr id="8" name="TextBox 10"/>
          <p:cNvSpPr txBox="1">
            <a:spLocks noChangeArrowheads="1"/>
          </p:cNvSpPr>
          <p:nvPr/>
        </p:nvSpPr>
        <p:spPr bwMode="auto">
          <a:xfrm>
            <a:off x="60325" y="1298575"/>
            <a:ext cx="8942388" cy="523875"/>
          </a:xfrm>
          <a:prstGeom prst="rect">
            <a:avLst/>
          </a:prstGeom>
          <a:ln/>
          <a:extLst/>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buClr>
                <a:schemeClr val="accent1"/>
              </a:buClr>
              <a:buFont typeface="Arial" charset="0"/>
              <a:buChar char="•"/>
              <a:defRPr/>
            </a:pPr>
            <a:r>
              <a:rPr lang="en-US" altLang="en-US" sz="1400" b="1" dirty="0">
                <a:latin typeface="Calibri" pitchFamily="34" charset="0"/>
              </a:rPr>
              <a:t> </a:t>
            </a:r>
            <a:r>
              <a:rPr lang="en-US" altLang="en-US" sz="1400" b="1" u="sng" dirty="0">
                <a:latin typeface="Calibri" pitchFamily="34" charset="0"/>
              </a:rPr>
              <a:t>Binomial Distribution: </a:t>
            </a:r>
            <a:r>
              <a:rPr lang="en-US" altLang="en-US" sz="1400" dirty="0">
                <a:latin typeface="Calibri" pitchFamily="34" charset="0"/>
              </a:rPr>
              <a:t>This probability distribution describes the probability of having exactly ‘k’ successes in ‘n’  independent Bernoulli trials with probability of success ‘p’</a:t>
            </a:r>
            <a:endParaRPr lang="en-IN" altLang="en-US" sz="1400" dirty="0">
              <a:latin typeface="Calibri" pitchFamily="34" charset="0"/>
            </a:endParaRPr>
          </a:p>
        </p:txBody>
      </p:sp>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 y="1900238"/>
            <a:ext cx="892968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25" y="4060825"/>
            <a:ext cx="5697538"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1"/>
          <p:cNvSpPr txBox="1">
            <a:spLocks noChangeArrowheads="1"/>
          </p:cNvSpPr>
          <p:nvPr/>
        </p:nvSpPr>
        <p:spPr bwMode="auto">
          <a:xfrm>
            <a:off x="5924550" y="4179888"/>
            <a:ext cx="3038475" cy="2124075"/>
          </a:xfrm>
          <a:prstGeom prst="rect">
            <a:avLst/>
          </a:prstGeom>
          <a:ln/>
          <a:extLst/>
        </p:spPr>
        <p:style>
          <a:lnRef idx="1">
            <a:schemeClr val="accent5"/>
          </a:lnRef>
          <a:fillRef idx="2">
            <a:schemeClr val="accent5"/>
          </a:fillRef>
          <a:effectRef idx="1">
            <a:schemeClr val="accent5"/>
          </a:effectRef>
          <a:fontRef idx="minor">
            <a:schemeClr val="dk1"/>
          </a:fontRef>
        </p:style>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285750" indent="-285750" algn="l" eaLnBrk="1" hangingPunct="1">
              <a:buFont typeface="Arial" panose="020B0604020202020204" pitchFamily="34" charset="0"/>
              <a:buChar char="•"/>
              <a:defRPr/>
            </a:pPr>
            <a:r>
              <a:rPr lang="en-US" altLang="en-US" dirty="0">
                <a:latin typeface="Calibri" pitchFamily="34" charset="0"/>
              </a:rPr>
              <a:t>Used to model the number of successes (</a:t>
            </a:r>
            <a:r>
              <a:rPr lang="en-US" altLang="en-US" dirty="0" err="1">
                <a:latin typeface="Calibri" pitchFamily="34" charset="0"/>
              </a:rPr>
              <a:t>ie</a:t>
            </a:r>
            <a:r>
              <a:rPr lang="en-US" altLang="en-US" dirty="0">
                <a:latin typeface="Calibri" pitchFamily="34" charset="0"/>
              </a:rPr>
              <a:t>. Occurrence of an event ) in a finite number of trials (n trials)</a:t>
            </a:r>
          </a:p>
          <a:p>
            <a:pPr marL="285750" indent="-285750" algn="l" eaLnBrk="1" hangingPunct="1">
              <a:buFont typeface="Arial" panose="020B0604020202020204" pitchFamily="34" charset="0"/>
              <a:buChar char="•"/>
              <a:defRPr/>
            </a:pPr>
            <a:r>
              <a:rPr lang="en-US" altLang="en-US" dirty="0">
                <a:latin typeface="Calibri" pitchFamily="34" charset="0"/>
              </a:rPr>
              <a:t>Each trial results in one of two possible outcomes (success or failure)</a:t>
            </a:r>
          </a:p>
          <a:p>
            <a:pPr marL="285750" indent="-285750" algn="l" eaLnBrk="1" hangingPunct="1">
              <a:buFont typeface="Arial" panose="020B0604020202020204" pitchFamily="34" charset="0"/>
              <a:buChar char="•"/>
              <a:defRPr/>
            </a:pPr>
            <a:r>
              <a:rPr lang="en-US" altLang="en-US" dirty="0">
                <a:latin typeface="Calibri" pitchFamily="34" charset="0"/>
              </a:rPr>
              <a:t>Each trial has the same probability of success , p</a:t>
            </a:r>
          </a:p>
          <a:p>
            <a:pPr marL="285750" indent="-285750" algn="l" eaLnBrk="1" hangingPunct="1">
              <a:buFont typeface="Arial" panose="020B0604020202020204" pitchFamily="34" charset="0"/>
              <a:buChar char="•"/>
              <a:defRPr/>
            </a:pPr>
            <a:r>
              <a:rPr lang="en-US" altLang="en-US" dirty="0">
                <a:latin typeface="Calibri" pitchFamily="34" charset="0"/>
              </a:rPr>
              <a:t>Independent trials</a:t>
            </a:r>
          </a:p>
          <a:p>
            <a:pPr marL="285750" indent="-285750" algn="l" eaLnBrk="1" hangingPunct="1">
              <a:buFont typeface="Arial" panose="020B0604020202020204" pitchFamily="34" charset="0"/>
              <a:buChar char="•"/>
              <a:defRPr/>
            </a:pPr>
            <a:r>
              <a:rPr lang="en-US" altLang="en-US" dirty="0">
                <a:latin typeface="Calibri" pitchFamily="34" charset="0"/>
              </a:rPr>
              <a:t>Two parameters (n, p)</a:t>
            </a:r>
            <a:endParaRPr lang="en-IN" altLang="en-US" dirty="0">
              <a:latin typeface="Calibri"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idx="4294967295"/>
          </p:nvPr>
        </p:nvSpPr>
        <p:spPr>
          <a:xfrm>
            <a:off x="303213" y="0"/>
            <a:ext cx="8537575" cy="989013"/>
          </a:xfrm>
          <a:prstGeom prst="rect">
            <a:avLst/>
          </a:prstGeom>
        </p:spPr>
        <p:txBody>
          <a:bodyPr/>
          <a:lstStyle/>
          <a:p>
            <a:r>
              <a:rPr lang="en-US" altLang="en-US"/>
              <a:t>Poisson Distribution</a:t>
            </a:r>
            <a:endParaRPr lang="en-IN" altLang="en-US"/>
          </a:p>
        </p:txBody>
      </p:sp>
      <p:sp>
        <p:nvSpPr>
          <p:cNvPr id="10" name="Rectangle 12"/>
          <p:cNvSpPr>
            <a:spLocks noChangeArrowheads="1"/>
          </p:cNvSpPr>
          <p:nvPr/>
        </p:nvSpPr>
        <p:spPr bwMode="auto">
          <a:xfrm>
            <a:off x="69850" y="1250950"/>
            <a:ext cx="8958263" cy="523875"/>
          </a:xfrm>
          <a:prstGeom prst="rect">
            <a:avLst/>
          </a:prstGeom>
          <a:ln/>
          <a:extLst/>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buClr>
                <a:schemeClr val="accent1"/>
              </a:buClr>
              <a:buFont typeface="Arial" charset="0"/>
              <a:buChar char="•"/>
              <a:defRPr/>
            </a:pPr>
            <a:r>
              <a:rPr lang="en-IN" altLang="en-US" sz="1400" b="1" dirty="0">
                <a:latin typeface="Calibri" pitchFamily="34" charset="0"/>
              </a:rPr>
              <a:t> </a:t>
            </a:r>
            <a:r>
              <a:rPr lang="en-IN" altLang="en-US" sz="1400" b="1" u="sng" dirty="0">
                <a:latin typeface="Calibri" pitchFamily="34" charset="0"/>
              </a:rPr>
              <a:t>Poisson Distribution: </a:t>
            </a:r>
            <a:r>
              <a:rPr lang="en-IN" altLang="en-US" sz="1400" dirty="0">
                <a:latin typeface="Calibri" pitchFamily="34" charset="0"/>
              </a:rPr>
              <a:t>A probability distribution that arises when counting the number of occurrences of a  rare event in a long series of trials.</a:t>
            </a:r>
          </a:p>
        </p:txBody>
      </p:sp>
      <p:pic>
        <p:nvPicPr>
          <p:cNvPr id="34821" name="Picture 10" descr="http://2.bp.blogspot.com/-LhEXYNP4Hhs/TWZ-TIKlEKI/AAAAAAAAAT8/hScuNmJ9pYI/s1600/PoissonPD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 y="2027238"/>
            <a:ext cx="34798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3662363" y="1939925"/>
            <a:ext cx="5365750" cy="954088"/>
          </a:xfrm>
          <a:prstGeom prst="rect">
            <a:avLst/>
          </a:prstGeom>
          <a:ln/>
          <a:extLst/>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altLang="en-US" sz="1400" b="1" i="1" dirty="0">
                <a:latin typeface="Calibri" pitchFamily="34" charset="0"/>
              </a:rPr>
              <a:t>Where</a:t>
            </a:r>
            <a:r>
              <a:rPr lang="en-US" altLang="en-US" sz="1400" dirty="0">
                <a:latin typeface="Calibri" pitchFamily="34" charset="0"/>
              </a:rPr>
              <a:t> --- m : average rate of value </a:t>
            </a:r>
          </a:p>
          <a:p>
            <a:pPr algn="l" eaLnBrk="1" hangingPunct="1">
              <a:defRPr/>
            </a:pPr>
            <a:r>
              <a:rPr lang="en-IN" altLang="en-US" sz="1400" dirty="0">
                <a:latin typeface="Calibri" pitchFamily="34" charset="0"/>
              </a:rPr>
              <a:t>                   x :  Poisson random variable. </a:t>
            </a:r>
          </a:p>
          <a:p>
            <a:pPr algn="l" eaLnBrk="1" hangingPunct="1">
              <a:defRPr/>
            </a:pPr>
            <a:r>
              <a:rPr lang="en-IN" altLang="en-US" sz="1400" dirty="0">
                <a:latin typeface="Calibri" pitchFamily="34" charset="0"/>
              </a:rPr>
              <a:t>                   e :  Base of logarithm(e=2.718)</a:t>
            </a:r>
          </a:p>
        </p:txBody>
      </p:sp>
      <p:pic>
        <p:nvPicPr>
          <p:cNvPr id="34823" name="Picture 4" descr="http://earthquake.usgs.gov/learn/glossary/images/POISSON.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0" y="3128963"/>
            <a:ext cx="4746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1"/>
          <p:cNvSpPr txBox="1">
            <a:spLocks noChangeArrowheads="1"/>
          </p:cNvSpPr>
          <p:nvPr/>
        </p:nvSpPr>
        <p:spPr bwMode="auto">
          <a:xfrm>
            <a:off x="4800600" y="3665538"/>
            <a:ext cx="4202113" cy="2216150"/>
          </a:xfrm>
          <a:prstGeom prst="rect">
            <a:avLst/>
          </a:prstGeom>
          <a:ln/>
          <a:extLst/>
        </p:spPr>
        <p:style>
          <a:lnRef idx="1">
            <a:schemeClr val="accent5"/>
          </a:lnRef>
          <a:fillRef idx="2">
            <a:schemeClr val="accent5"/>
          </a:fillRef>
          <a:effectRef idx="1">
            <a:schemeClr val="accent5"/>
          </a:effectRef>
          <a:fontRef idx="minor">
            <a:schemeClr val="dk1"/>
          </a:fontRef>
        </p:style>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285750" indent="-285750" algn="l" eaLnBrk="1" hangingPunct="1">
              <a:buFont typeface="Arial" panose="020B0604020202020204" pitchFamily="34" charset="0"/>
              <a:buChar char="•"/>
              <a:defRPr/>
            </a:pPr>
            <a:r>
              <a:rPr lang="en-US" altLang="en-US" dirty="0">
                <a:latin typeface="Calibri" pitchFamily="34" charset="0"/>
              </a:rPr>
              <a:t>Used to model the rates of occurrence of an event , that is the number of occurrences in a unit of measure</a:t>
            </a:r>
          </a:p>
          <a:p>
            <a:pPr marL="285750" indent="-285750" algn="l" eaLnBrk="1" hangingPunct="1">
              <a:buFont typeface="Arial" panose="020B0604020202020204" pitchFamily="34" charset="0"/>
              <a:buChar char="•"/>
              <a:defRPr/>
            </a:pPr>
            <a:r>
              <a:rPr lang="en-US" altLang="en-US" dirty="0">
                <a:latin typeface="Calibri" pitchFamily="34" charset="0"/>
              </a:rPr>
              <a:t>Events can happen at  any point along a continuum </a:t>
            </a:r>
          </a:p>
          <a:p>
            <a:pPr marL="285750" indent="-285750" algn="l" eaLnBrk="1" hangingPunct="1">
              <a:buFont typeface="Arial" panose="020B0604020202020204" pitchFamily="34" charset="0"/>
              <a:buChar char="•"/>
              <a:defRPr/>
            </a:pPr>
            <a:r>
              <a:rPr lang="en-US" altLang="en-US" dirty="0">
                <a:latin typeface="Calibri" pitchFamily="34" charset="0"/>
              </a:rPr>
              <a:t>At any particular point, the probability of an event is small</a:t>
            </a:r>
          </a:p>
          <a:p>
            <a:pPr marL="285750" indent="-285750" algn="l" eaLnBrk="1" hangingPunct="1">
              <a:buFont typeface="Arial" panose="020B0604020202020204" pitchFamily="34" charset="0"/>
              <a:buChar char="•"/>
              <a:defRPr/>
            </a:pPr>
            <a:r>
              <a:rPr lang="en-US" altLang="en-US" dirty="0">
                <a:latin typeface="Calibri" pitchFamily="34" charset="0"/>
              </a:rPr>
              <a:t>The average number of events is constant over a unit of measure  </a:t>
            </a:r>
          </a:p>
          <a:p>
            <a:pPr marL="285750" indent="-285750" algn="l" eaLnBrk="1" hangingPunct="1">
              <a:buFont typeface="Arial" panose="020B0604020202020204" pitchFamily="34" charset="0"/>
              <a:buChar char="•"/>
              <a:defRPr/>
            </a:pPr>
            <a:r>
              <a:rPr lang="en-US" altLang="en-US" dirty="0">
                <a:latin typeface="Calibri" pitchFamily="34" charset="0"/>
              </a:rPr>
              <a:t>Independent events</a:t>
            </a:r>
          </a:p>
          <a:p>
            <a:pPr marL="285750" indent="-285750" algn="l" eaLnBrk="1" hangingPunct="1">
              <a:buFont typeface="Arial" panose="020B0604020202020204" pitchFamily="34" charset="0"/>
              <a:buChar char="•"/>
              <a:defRPr/>
            </a:pPr>
            <a:r>
              <a:rPr lang="en-US" altLang="en-US" dirty="0">
                <a:latin typeface="Calibri" pitchFamily="34" charset="0"/>
              </a:rPr>
              <a:t>One parameter (m : the average number of events in a unit of measure)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idx="4294967295"/>
          </p:nvPr>
        </p:nvSpPr>
        <p:spPr>
          <a:xfrm>
            <a:off x="303213" y="0"/>
            <a:ext cx="8537575" cy="989013"/>
          </a:xfrm>
          <a:prstGeom prst="rect">
            <a:avLst/>
          </a:prstGeom>
        </p:spPr>
        <p:txBody>
          <a:bodyPr/>
          <a:lstStyle/>
          <a:p>
            <a:r>
              <a:rPr lang="en-US" altLang="en-US"/>
              <a:t>Normal approximation of Binomial and Poisson Distributions</a:t>
            </a:r>
            <a:endParaRPr lang="en-IN" altLang="en-US"/>
          </a:p>
        </p:txBody>
      </p:sp>
      <p:sp>
        <p:nvSpPr>
          <p:cNvPr id="34822" name="TextBox 6"/>
          <p:cNvSpPr txBox="1">
            <a:spLocks noChangeArrowheads="1"/>
          </p:cNvSpPr>
          <p:nvPr/>
        </p:nvSpPr>
        <p:spPr bwMode="auto">
          <a:xfrm>
            <a:off x="34925" y="1223963"/>
            <a:ext cx="8993188" cy="2032000"/>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eaLnBrk="1" hangingPunct="1">
              <a:spcBef>
                <a:spcPct val="50000"/>
              </a:spcBef>
              <a:spcAft>
                <a:spcPct val="0"/>
              </a:spcAft>
              <a:buClrTx/>
              <a:buFontTx/>
              <a:buNone/>
              <a:defRPr/>
            </a:pPr>
            <a:r>
              <a:rPr lang="en-US" altLang="en-US" sz="1400" b="1" u="sng" dirty="0">
                <a:solidFill>
                  <a:schemeClr val="tx1"/>
                </a:solidFill>
                <a:latin typeface="Calibri" pitchFamily="34" charset="0"/>
              </a:rPr>
              <a:t>Normal Approximation to Binomial Distribution</a:t>
            </a:r>
          </a:p>
          <a:p>
            <a:pPr eaLnBrk="1" hangingPunct="1">
              <a:spcBef>
                <a:spcPct val="50000"/>
              </a:spcBef>
              <a:spcAft>
                <a:spcPct val="0"/>
              </a:spcAft>
              <a:buClrTx/>
              <a:buFontTx/>
              <a:buNone/>
              <a:defRPr/>
            </a:pPr>
            <a:r>
              <a:rPr lang="en-US" altLang="en-US" sz="1400" dirty="0">
                <a:solidFill>
                  <a:schemeClr val="tx1"/>
                </a:solidFill>
                <a:latin typeface="Calibri" pitchFamily="34" charset="0"/>
              </a:rPr>
              <a:t>With increasing number of trials (‘n’)  and probability of success(‘p)’ becoming smaller the skewed Binomial distribution tends to  be approximated by a normal distribution. The Success - Failure rule is  imperative for the binomial distribution to follow the normal distribution, given as </a:t>
            </a:r>
          </a:p>
          <a:p>
            <a:pPr eaLnBrk="1" hangingPunct="1">
              <a:spcBef>
                <a:spcPct val="50000"/>
              </a:spcBef>
              <a:spcAft>
                <a:spcPct val="0"/>
              </a:spcAft>
              <a:buClrTx/>
              <a:buFontTx/>
              <a:buNone/>
              <a:defRPr/>
            </a:pPr>
            <a:r>
              <a:rPr lang="en-US" altLang="en-US" sz="1400" b="1" dirty="0">
                <a:solidFill>
                  <a:schemeClr val="tx1"/>
                </a:solidFill>
                <a:latin typeface="Calibri" pitchFamily="34" charset="0"/>
              </a:rPr>
              <a:t>                              n&gt; 40</a:t>
            </a:r>
          </a:p>
          <a:p>
            <a:pPr eaLnBrk="1" hangingPunct="1">
              <a:spcBef>
                <a:spcPct val="50000"/>
              </a:spcBef>
              <a:spcAft>
                <a:spcPct val="0"/>
              </a:spcAft>
              <a:buClrTx/>
              <a:buFontTx/>
              <a:buNone/>
              <a:defRPr/>
            </a:pPr>
            <a:r>
              <a:rPr lang="en-US" altLang="en-US" sz="1400" b="1" dirty="0">
                <a:solidFill>
                  <a:schemeClr val="tx1"/>
                </a:solidFill>
                <a:latin typeface="Calibri" pitchFamily="34" charset="0"/>
              </a:rPr>
              <a:t>                           n*p &gt;=10</a:t>
            </a:r>
          </a:p>
          <a:p>
            <a:pPr eaLnBrk="1" hangingPunct="1">
              <a:spcBef>
                <a:spcPct val="50000"/>
              </a:spcBef>
              <a:spcAft>
                <a:spcPct val="0"/>
              </a:spcAft>
              <a:buClrTx/>
              <a:buFontTx/>
              <a:buNone/>
              <a:defRPr/>
            </a:pPr>
            <a:r>
              <a:rPr lang="en-US" altLang="en-US" sz="1400" b="1" dirty="0">
                <a:solidFill>
                  <a:schemeClr val="tx1"/>
                </a:solidFill>
                <a:latin typeface="Calibri" pitchFamily="34" charset="0"/>
              </a:rPr>
              <a:t>                   and n*(1-p) &gt;=10</a:t>
            </a:r>
            <a:endParaRPr lang="en-IN" altLang="en-US" sz="1400" b="1" dirty="0">
              <a:solidFill>
                <a:schemeClr val="tx1"/>
              </a:solidFill>
              <a:latin typeface="Calibri" pitchFamily="34" charset="0"/>
            </a:endParaRPr>
          </a:p>
        </p:txBody>
      </p:sp>
      <p:sp>
        <p:nvSpPr>
          <p:cNvPr id="34823" name="TextBox 7"/>
          <p:cNvSpPr txBox="1">
            <a:spLocks noChangeArrowheads="1"/>
          </p:cNvSpPr>
          <p:nvPr/>
        </p:nvSpPr>
        <p:spPr bwMode="auto">
          <a:xfrm>
            <a:off x="4722813" y="4686300"/>
            <a:ext cx="4305300" cy="1601788"/>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eaLnBrk="1" hangingPunct="1">
              <a:spcBef>
                <a:spcPct val="50000"/>
              </a:spcBef>
              <a:spcAft>
                <a:spcPct val="0"/>
              </a:spcAft>
              <a:buClrTx/>
              <a:buFontTx/>
              <a:buNone/>
              <a:defRPr/>
            </a:pPr>
            <a:r>
              <a:rPr lang="en-US" altLang="en-US" sz="1400" b="1" u="sng" dirty="0">
                <a:solidFill>
                  <a:schemeClr val="tx1"/>
                </a:solidFill>
                <a:latin typeface="Calibri" pitchFamily="34" charset="0"/>
              </a:rPr>
              <a:t>Normal Approximation to Poisson Distribution</a:t>
            </a:r>
          </a:p>
          <a:p>
            <a:pPr eaLnBrk="1" hangingPunct="1">
              <a:spcBef>
                <a:spcPct val="50000"/>
              </a:spcBef>
              <a:spcAft>
                <a:spcPct val="0"/>
              </a:spcAft>
              <a:buClrTx/>
              <a:buFontTx/>
              <a:buNone/>
              <a:defRPr/>
            </a:pPr>
            <a:r>
              <a:rPr lang="en-US" altLang="en-US" sz="1400" dirty="0">
                <a:solidFill>
                  <a:schemeClr val="tx1"/>
                </a:solidFill>
                <a:latin typeface="Calibri" pitchFamily="34" charset="0"/>
              </a:rPr>
              <a:t>With increasing value of mean(‘m’) the  right skewed  Poisson distribution tends to  be approximated  by a  normal distribution. The rule  for the Poisson to follow a Normal distribution is </a:t>
            </a:r>
          </a:p>
          <a:p>
            <a:pPr eaLnBrk="1" hangingPunct="1">
              <a:spcBef>
                <a:spcPct val="50000"/>
              </a:spcBef>
              <a:spcAft>
                <a:spcPct val="0"/>
              </a:spcAft>
              <a:buClrTx/>
              <a:buFontTx/>
              <a:buNone/>
              <a:defRPr/>
            </a:pPr>
            <a:r>
              <a:rPr lang="en-US" altLang="en-US" sz="1400" dirty="0">
                <a:solidFill>
                  <a:schemeClr val="tx1"/>
                </a:solidFill>
                <a:latin typeface="Calibri" pitchFamily="34" charset="0"/>
              </a:rPr>
              <a:t>                       </a:t>
            </a:r>
            <a:r>
              <a:rPr lang="en-US" altLang="en-US" sz="1400" b="1" dirty="0">
                <a:solidFill>
                  <a:schemeClr val="tx1"/>
                </a:solidFill>
                <a:latin typeface="Calibri" pitchFamily="34" charset="0"/>
              </a:rPr>
              <a:t>m&gt;10</a:t>
            </a:r>
            <a:endParaRPr lang="en-IN" altLang="en-US" sz="1400" b="1" dirty="0">
              <a:solidFill>
                <a:schemeClr val="tx1"/>
              </a:solidFill>
              <a:latin typeface="Calibri" pitchFamily="34" charset="0"/>
            </a:endParaRPr>
          </a:p>
        </p:txBody>
      </p:sp>
      <p:pic>
        <p:nvPicPr>
          <p:cNvPr id="358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1063" y="2097088"/>
            <a:ext cx="4295775"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4" descr="http://labs.physics.dur.ac.uk/skills/skills/images/Poiss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113" y="4017963"/>
            <a:ext cx="4267200" cy="2286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idx="4294967295"/>
          </p:nvPr>
        </p:nvSpPr>
        <p:spPr>
          <a:xfrm>
            <a:off x="303213" y="0"/>
            <a:ext cx="8537575" cy="989013"/>
          </a:xfrm>
          <a:prstGeom prst="rect">
            <a:avLst/>
          </a:prstGeom>
        </p:spPr>
        <p:txBody>
          <a:bodyPr/>
          <a:lstStyle/>
          <a:p>
            <a:r>
              <a:rPr lang="en-US" altLang="en-US"/>
              <a:t>Central Limit Theorem</a:t>
            </a:r>
            <a:endParaRPr lang="en-IN" altLang="en-US"/>
          </a:p>
        </p:txBody>
      </p:sp>
      <p:sp>
        <p:nvSpPr>
          <p:cNvPr id="13317" name="TextBox 4"/>
          <p:cNvSpPr txBox="1">
            <a:spLocks noChangeArrowheads="1"/>
          </p:cNvSpPr>
          <p:nvPr/>
        </p:nvSpPr>
        <p:spPr bwMode="auto">
          <a:xfrm>
            <a:off x="315913" y="4865688"/>
            <a:ext cx="8486775" cy="1493837"/>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IN" altLang="en-US" sz="1400" dirty="0">
                <a:latin typeface="Calibri" pitchFamily="34" charset="0"/>
              </a:rPr>
              <a:t>If we know the population mean and standard deviation, we know the following will be true: </a:t>
            </a:r>
          </a:p>
          <a:p>
            <a:pPr algn="l" eaLnBrk="1" hangingPunct="1">
              <a:defRPr/>
            </a:pPr>
            <a:r>
              <a:rPr lang="en-IN" altLang="en-US" sz="1400" i="1" dirty="0">
                <a:latin typeface="Calibri" pitchFamily="34" charset="0"/>
              </a:rPr>
              <a:t>The distribution of means across repeated samples will be normal with a mean equal to the population mean and a  standard deviation  equal to the population standard deviation divided by the square root of n. Since we know exactly  what the distribution of means will look like for a given population, we can take the mean from a single sample and compare it to the sampling distribution to assess the likelihood that our sample comes from the same population.</a:t>
            </a:r>
          </a:p>
        </p:txBody>
      </p:sp>
      <p:sp>
        <p:nvSpPr>
          <p:cNvPr id="7" name="Rounded Rectangle 6"/>
          <p:cNvSpPr/>
          <p:nvPr/>
        </p:nvSpPr>
        <p:spPr>
          <a:xfrm>
            <a:off x="528638" y="4581525"/>
            <a:ext cx="3533775"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i="1" dirty="0">
                <a:latin typeface="Calibri" pitchFamily="34" charset="0"/>
              </a:rPr>
              <a:t>Why is the Central Limit Theorem Important?</a:t>
            </a:r>
            <a:endParaRPr lang="en-IN" sz="1400" i="1" dirty="0">
              <a:latin typeface="Calibri" pitchFamily="34" charset="0"/>
            </a:endParaRPr>
          </a:p>
        </p:txBody>
      </p:sp>
      <p:sp>
        <p:nvSpPr>
          <p:cNvPr id="8" name="TextBox 4"/>
          <p:cNvSpPr txBox="1">
            <a:spLocks noChangeArrowheads="1"/>
          </p:cNvSpPr>
          <p:nvPr/>
        </p:nvSpPr>
        <p:spPr bwMode="auto">
          <a:xfrm>
            <a:off x="311150" y="1352550"/>
            <a:ext cx="8486775" cy="3108325"/>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sz="1400" dirty="0">
                <a:latin typeface="Calibri" pitchFamily="34" charset="0"/>
              </a:rPr>
              <a:t>Simply put, </a:t>
            </a:r>
            <a:r>
              <a:rPr lang="en-US" sz="1400" b="1" dirty="0">
                <a:latin typeface="Calibri" pitchFamily="34" charset="0"/>
              </a:rPr>
              <a:t>Central Limit Theorem </a:t>
            </a:r>
            <a:r>
              <a:rPr lang="en-US" sz="1400" dirty="0">
                <a:latin typeface="Calibri" pitchFamily="34" charset="0"/>
              </a:rPr>
              <a:t>states that the distribution of sample statistics of a large number of independent, identically distributed variables will be approximately normal, regardless of the underlying distribution.</a:t>
            </a: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The mean of the sample means will be the mean of the population </a:t>
            </a: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The variance of the sample means will be the variance of the population divided by the sample size. </a:t>
            </a: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The standard deviation of the sample means (known as the standard error of the mean) will be smaller than the population mean and will be equal to the standard deviation of the population divided by the square root of the sample size. </a:t>
            </a: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If the population has a normal distribution, then the sample means will have a normal distribution. </a:t>
            </a: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If the population is not normally distributed, but the sample size is sufficiently large, then the sample means will have an approximately normal distribution.</a:t>
            </a:r>
          </a:p>
          <a:p>
            <a:pPr algn="l" eaLnBrk="1" hangingPunct="1">
              <a:spcBef>
                <a:spcPts val="0"/>
              </a:spcBef>
              <a:defRPr/>
            </a:pPr>
            <a:r>
              <a:rPr lang="en-US" altLang="en-US" sz="1400" b="1" dirty="0">
                <a:latin typeface="Calibri" pitchFamily="34" charset="0"/>
              </a:rPr>
              <a:t>Assumptions:</a:t>
            </a:r>
          </a:p>
          <a:p>
            <a:pPr marL="285750" indent="-285750" algn="l" eaLnBrk="1" hangingPunct="1">
              <a:spcBef>
                <a:spcPts val="0"/>
              </a:spcBef>
              <a:buFont typeface="Arial" panose="020B0604020202020204" pitchFamily="34" charset="0"/>
              <a:buChar char="•"/>
              <a:defRPr/>
            </a:pPr>
            <a:r>
              <a:rPr lang="en-IN" altLang="en-US" sz="1400" b="1" dirty="0">
                <a:latin typeface="Calibri" pitchFamily="34" charset="0"/>
              </a:rPr>
              <a:t>Independence: </a:t>
            </a:r>
            <a:r>
              <a:rPr lang="en-IN" altLang="en-US" sz="1400" dirty="0">
                <a:latin typeface="Calibri" pitchFamily="34" charset="0"/>
              </a:rPr>
              <a:t>Sampled observations must be independent.</a:t>
            </a:r>
          </a:p>
          <a:p>
            <a:pPr marL="285750" indent="-285750" algn="l" eaLnBrk="1" hangingPunct="1">
              <a:spcBef>
                <a:spcPts val="0"/>
              </a:spcBef>
              <a:buFont typeface="Arial" panose="020B0604020202020204" pitchFamily="34" charset="0"/>
              <a:buChar char="•"/>
              <a:defRPr/>
            </a:pPr>
            <a:r>
              <a:rPr lang="en-IN" altLang="en-US" sz="1400" b="1" dirty="0">
                <a:latin typeface="Calibri" pitchFamily="34" charset="0"/>
              </a:rPr>
              <a:t>Large sample size in case of non normal distribution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idx="4294967295"/>
          </p:nvPr>
        </p:nvSpPr>
        <p:spPr>
          <a:xfrm>
            <a:off x="303213" y="0"/>
            <a:ext cx="8537575" cy="989013"/>
          </a:xfrm>
          <a:prstGeom prst="rect">
            <a:avLst/>
          </a:prstGeom>
        </p:spPr>
        <p:txBody>
          <a:bodyPr/>
          <a:lstStyle/>
          <a:p>
            <a:r>
              <a:rPr lang="en-US" altLang="en-US"/>
              <a:t>Confidence Interval</a:t>
            </a:r>
            <a:endParaRPr lang="en-IN" altLang="en-US"/>
          </a:p>
        </p:txBody>
      </p:sp>
      <p:pic>
        <p:nvPicPr>
          <p:cNvPr id="378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88" y="2371725"/>
            <a:ext cx="8329612"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6"/>
          <p:cNvSpPr txBox="1">
            <a:spLocks noChangeArrowheads="1"/>
          </p:cNvSpPr>
          <p:nvPr/>
        </p:nvSpPr>
        <p:spPr bwMode="auto">
          <a:xfrm>
            <a:off x="163513" y="1263650"/>
            <a:ext cx="8774112" cy="954088"/>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altLang="en-US" sz="1400" b="1" u="sng" dirty="0">
                <a:latin typeface="Calibri" pitchFamily="34" charset="0"/>
              </a:rPr>
              <a:t>Confidence Interval </a:t>
            </a:r>
            <a:r>
              <a:rPr lang="en-US" altLang="en-US" sz="1400" dirty="0">
                <a:latin typeface="Calibri" pitchFamily="34" charset="0"/>
              </a:rPr>
              <a:t>: A plausible range of values for the population parameter is called a confidence interval</a:t>
            </a:r>
          </a:p>
          <a:p>
            <a:pPr lvl="1" algn="l" eaLnBrk="1" hangingPunct="1">
              <a:buClr>
                <a:schemeClr val="accent1"/>
              </a:buClr>
              <a:buFont typeface="Arial" charset="0"/>
              <a:buChar char="•"/>
              <a:defRPr/>
            </a:pPr>
            <a:r>
              <a:rPr lang="en-US" altLang="en-US" sz="1400" dirty="0">
                <a:latin typeface="Calibri" pitchFamily="34" charset="0"/>
              </a:rPr>
              <a:t>If we report a point estimate , we probably would not hit the exact population parameter.</a:t>
            </a:r>
          </a:p>
          <a:p>
            <a:pPr lvl="1" algn="l" eaLnBrk="1" hangingPunct="1">
              <a:buClr>
                <a:schemeClr val="accent1"/>
              </a:buClr>
              <a:buFont typeface="Arial" charset="0"/>
              <a:buChar char="•"/>
              <a:defRPr/>
            </a:pPr>
            <a:r>
              <a:rPr lang="en-US" altLang="en-US" sz="1400" dirty="0">
                <a:latin typeface="Calibri" pitchFamily="34" charset="0"/>
              </a:rPr>
              <a:t>If we report a range of  plausible values we have a good shot at capturing the parameter.</a:t>
            </a:r>
            <a:endParaRPr lang="en-IN" altLang="en-US" sz="1400" dirty="0">
              <a:latin typeface="Calibri" pitchFamily="34" charset="0"/>
            </a:endParaRPr>
          </a:p>
        </p:txBody>
      </p:sp>
      <p:pic>
        <p:nvPicPr>
          <p:cNvPr id="378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338" y="4267200"/>
            <a:ext cx="3563937"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438" y="4279900"/>
            <a:ext cx="362585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Title 1"/>
          <p:cNvSpPr>
            <a:spLocks noGrp="1"/>
          </p:cNvSpPr>
          <p:nvPr>
            <p:ph type="title" idx="4294967295"/>
          </p:nvPr>
        </p:nvSpPr>
        <p:spPr>
          <a:xfrm>
            <a:off x="303213" y="0"/>
            <a:ext cx="8537575" cy="989013"/>
          </a:xfrm>
          <a:prstGeom prst="rect">
            <a:avLst/>
          </a:prstGeom>
        </p:spPr>
        <p:txBody>
          <a:bodyPr/>
          <a:lstStyle/>
          <a:p>
            <a:r>
              <a:rPr lang="en-US" altLang="en-US"/>
              <a:t>Confidence Interval – Contd..</a:t>
            </a:r>
            <a:endParaRPr lang="en-IN" altLang="en-US"/>
          </a:p>
        </p:txBody>
      </p:sp>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1249363"/>
            <a:ext cx="85979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0" y="2443163"/>
            <a:ext cx="86106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3671888"/>
            <a:ext cx="8597900" cy="271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le1"/>
          <p:cNvSpPr>
            <a:spLocks noGrp="1" noChangeArrowheads="1"/>
          </p:cNvSpPr>
          <p:nvPr>
            <p:ph type="title" idx="4294967295"/>
            <p:custDataLst>
              <p:tags r:id="rId2"/>
            </p:custDataLst>
          </p:nvPr>
        </p:nvSpPr>
        <p:spPr>
          <a:xfrm>
            <a:off x="303213" y="0"/>
            <a:ext cx="8537575" cy="989013"/>
          </a:xfrm>
          <a:prstGeom prst="rect">
            <a:avLst/>
          </a:prstGeom>
        </p:spPr>
        <p:txBody>
          <a:bodyPr/>
          <a:lstStyle/>
          <a:p>
            <a:pPr eaLnBrk="1" hangingPunct="1"/>
            <a:r>
              <a:rPr lang="en-US" altLang="en-US"/>
              <a:t>We are Thankful to….</a:t>
            </a:r>
          </a:p>
        </p:txBody>
      </p:sp>
      <p:sp>
        <p:nvSpPr>
          <p:cNvPr id="122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endParaRPr lang="en-US" altLang="en-US" sz="900" dirty="0">
              <a:solidFill>
                <a:srgbClr val="808080"/>
              </a:solidFill>
              <a:ea typeface="ＭＳ Ｐゴシック" pitchFamily="34" charset="-128"/>
            </a:endParaRPr>
          </a:p>
        </p:txBody>
      </p:sp>
      <p:grpSp>
        <p:nvGrpSpPr>
          <p:cNvPr id="12292" name="Group 12"/>
          <p:cNvGrpSpPr>
            <a:grpSpLocks/>
          </p:cNvGrpSpPr>
          <p:nvPr/>
        </p:nvGrpSpPr>
        <p:grpSpPr bwMode="auto">
          <a:xfrm>
            <a:off x="-20638" y="1135063"/>
            <a:ext cx="8547101" cy="809625"/>
            <a:chOff x="2610" y="2344497"/>
            <a:chExt cx="9141390" cy="1394066"/>
          </a:xfrm>
        </p:grpSpPr>
        <p:pic>
          <p:nvPicPr>
            <p:cNvPr id="12318" name="Picture 34"/>
            <p:cNvPicPr>
              <a:picLocks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6" name="Rectangle 35"/>
            <p:cNvSpPr/>
            <p:nvPr/>
          </p:nvSpPr>
          <p:spPr>
            <a:xfrm>
              <a:off x="2610" y="2639711"/>
              <a:ext cx="8966508" cy="478355"/>
            </a:xfrm>
            <a:prstGeom prst="rect">
              <a:avLst/>
            </a:prstGeom>
          </p:spPr>
          <p:txBody>
            <a:bodyPr>
              <a:spAutoFit/>
            </a:bodyPr>
            <a:lstStyle/>
            <a:p>
              <a:pPr marL="646055" lvl="1" indent="-209531">
                <a:lnSpc>
                  <a:spcPts val="1680"/>
                </a:lnSpc>
                <a:spcAft>
                  <a:spcPct val="30000"/>
                </a:spcAft>
                <a:buClr>
                  <a:srgbClr val="5D9A0C"/>
                </a:buClr>
                <a:defRPr/>
              </a:pPr>
              <a:endParaRPr lang="en-US" sz="2200" kern="0" dirty="0">
                <a:latin typeface="Freestyle Script" panose="030804020302050B0404" pitchFamily="66" charset="0"/>
                <a:cs typeface="Arial" panose="020B0604020202020204" pitchFamily="34" charset="0"/>
              </a:endParaRPr>
            </a:p>
          </p:txBody>
        </p:sp>
      </p:grpSp>
      <p:sp>
        <p:nvSpPr>
          <p:cNvPr id="12293" name="TextBox 36"/>
          <p:cNvSpPr txBox="1">
            <a:spLocks noChangeArrowheads="1"/>
          </p:cNvSpPr>
          <p:nvPr/>
        </p:nvSpPr>
        <p:spPr bwMode="auto">
          <a:xfrm>
            <a:off x="1588" y="1306513"/>
            <a:ext cx="85217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Courseera.org - Data Analysis and Statistical Inference (</a:t>
            </a:r>
            <a:r>
              <a:rPr lang="en-US" altLang="en-US" sz="2200">
                <a:latin typeface="Freestyle Script" pitchFamily="66" charset="0"/>
              </a:rPr>
              <a:t>Dr. Mine Çetinkaya - Rundel – Duke University)</a:t>
            </a:r>
            <a:endParaRPr lang="en-US" altLang="en-US" sz="2200">
              <a:latin typeface="Freestyle Script" pitchFamily="66" charset="0"/>
              <a:cs typeface="Calibri" pitchFamily="34" charset="0"/>
            </a:endParaRPr>
          </a:p>
        </p:txBody>
      </p:sp>
      <p:grpSp>
        <p:nvGrpSpPr>
          <p:cNvPr id="12294" name="Group 12"/>
          <p:cNvGrpSpPr>
            <a:grpSpLocks/>
          </p:cNvGrpSpPr>
          <p:nvPr/>
        </p:nvGrpSpPr>
        <p:grpSpPr bwMode="auto">
          <a:xfrm>
            <a:off x="1700213" y="1854200"/>
            <a:ext cx="7421562" cy="889000"/>
            <a:chOff x="2610" y="2217748"/>
            <a:chExt cx="9141390" cy="1394066"/>
          </a:xfrm>
        </p:grpSpPr>
        <p:pic>
          <p:nvPicPr>
            <p:cNvPr id="12316" name="Picture 34"/>
            <p:cNvPicPr>
              <a:picLocks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95249" y="2217748"/>
              <a:ext cx="9048751"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5" name="Rectangle 34"/>
            <p:cNvSpPr/>
            <p:nvPr/>
          </p:nvSpPr>
          <p:spPr>
            <a:xfrm>
              <a:off x="2610" y="2640947"/>
              <a:ext cx="8965406" cy="435646"/>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2295" name="TextBox 36"/>
          <p:cNvSpPr txBox="1">
            <a:spLocks noChangeArrowheads="1"/>
          </p:cNvSpPr>
          <p:nvPr/>
        </p:nvSpPr>
        <p:spPr bwMode="auto">
          <a:xfrm>
            <a:off x="1887538" y="2063750"/>
            <a:ext cx="67675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Basic Econometrics, Fourth Edition – Dr. Damodar Gujarati</a:t>
            </a:r>
          </a:p>
        </p:txBody>
      </p:sp>
      <p:grpSp>
        <p:nvGrpSpPr>
          <p:cNvPr id="12296" name="Group 12"/>
          <p:cNvGrpSpPr>
            <a:grpSpLocks/>
          </p:cNvGrpSpPr>
          <p:nvPr/>
        </p:nvGrpSpPr>
        <p:grpSpPr bwMode="auto">
          <a:xfrm>
            <a:off x="28575" y="2652713"/>
            <a:ext cx="7042150" cy="835025"/>
            <a:chOff x="2610" y="2344497"/>
            <a:chExt cx="9141390" cy="1394066"/>
          </a:xfrm>
        </p:grpSpPr>
        <p:pic>
          <p:nvPicPr>
            <p:cNvPr id="12314" name="Picture 34"/>
            <p:cNvPicPr>
              <a:picLocks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1" name="Rectangle 40"/>
            <p:cNvSpPr/>
            <p:nvPr/>
          </p:nvSpPr>
          <p:spPr>
            <a:xfrm>
              <a:off x="2610" y="2641332"/>
              <a:ext cx="8966229" cy="477057"/>
            </a:xfrm>
            <a:prstGeom prst="rect">
              <a:avLst/>
            </a:prstGeom>
          </p:spPr>
          <p:txBody>
            <a:bodyPr>
              <a:spAutoFit/>
            </a:bodyPr>
            <a:lstStyle/>
            <a:p>
              <a:pPr marL="646055" lvl="1" indent="-209531">
                <a:lnSpc>
                  <a:spcPts val="1680"/>
                </a:lnSpc>
                <a:spcAft>
                  <a:spcPct val="30000"/>
                </a:spcAft>
                <a:buClr>
                  <a:srgbClr val="5D9A0C"/>
                </a:buClr>
                <a:defRPr/>
              </a:pPr>
              <a:endParaRPr lang="en-US" sz="2200" kern="0" dirty="0">
                <a:latin typeface="Freestyle Script" panose="030804020302050B0404" pitchFamily="66" charset="0"/>
                <a:cs typeface="Arial" panose="020B0604020202020204" pitchFamily="34" charset="0"/>
              </a:endParaRPr>
            </a:p>
          </p:txBody>
        </p:sp>
      </p:grpSp>
      <p:sp>
        <p:nvSpPr>
          <p:cNvPr id="12297" name="TextBox 36"/>
          <p:cNvSpPr txBox="1">
            <a:spLocks noChangeArrowheads="1"/>
          </p:cNvSpPr>
          <p:nvPr/>
        </p:nvSpPr>
        <p:spPr bwMode="auto">
          <a:xfrm>
            <a:off x="50800" y="2824163"/>
            <a:ext cx="70215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Fundamentals of Mathematical Statistics – S.C. Gupta and V.K.Kapoor </a:t>
            </a:r>
          </a:p>
        </p:txBody>
      </p:sp>
      <p:grpSp>
        <p:nvGrpSpPr>
          <p:cNvPr id="12298" name="Group 12"/>
          <p:cNvGrpSpPr>
            <a:grpSpLocks/>
          </p:cNvGrpSpPr>
          <p:nvPr/>
        </p:nvGrpSpPr>
        <p:grpSpPr bwMode="auto">
          <a:xfrm>
            <a:off x="1684338" y="3448050"/>
            <a:ext cx="7421562" cy="852488"/>
            <a:chOff x="3175" y="2344497"/>
            <a:chExt cx="9140825" cy="1394066"/>
          </a:xfrm>
        </p:grpSpPr>
        <p:pic>
          <p:nvPicPr>
            <p:cNvPr id="12312" name="Picture 34"/>
            <p:cNvPicPr>
              <a:picLocks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5" name="Rectangle 44"/>
            <p:cNvSpPr/>
            <p:nvPr/>
          </p:nvSpPr>
          <p:spPr>
            <a:xfrm>
              <a:off x="3175" y="2640444"/>
              <a:ext cx="8964852" cy="436132"/>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2299" name="TextBox 45"/>
          <p:cNvSpPr txBox="1">
            <a:spLocks noChangeArrowheads="1"/>
          </p:cNvSpPr>
          <p:nvPr/>
        </p:nvSpPr>
        <p:spPr bwMode="auto">
          <a:xfrm>
            <a:off x="1873250" y="3659188"/>
            <a:ext cx="67675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Fundamentals of Statistics - Goon A M, Gupta M K, B. Dasgupta</a:t>
            </a:r>
          </a:p>
        </p:txBody>
      </p:sp>
      <p:grpSp>
        <p:nvGrpSpPr>
          <p:cNvPr id="12300" name="Group 12"/>
          <p:cNvGrpSpPr>
            <a:grpSpLocks/>
          </p:cNvGrpSpPr>
          <p:nvPr/>
        </p:nvGrpSpPr>
        <p:grpSpPr bwMode="auto">
          <a:xfrm>
            <a:off x="3175" y="4237038"/>
            <a:ext cx="4941888" cy="785812"/>
            <a:chOff x="2610" y="2344497"/>
            <a:chExt cx="9141390" cy="1394066"/>
          </a:xfrm>
        </p:grpSpPr>
        <p:pic>
          <p:nvPicPr>
            <p:cNvPr id="12310" name="Picture 34"/>
            <p:cNvPicPr>
              <a:picLocks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9" name="Rectangle 48"/>
            <p:cNvSpPr/>
            <p:nvPr/>
          </p:nvSpPr>
          <p:spPr>
            <a:xfrm>
              <a:off x="2610" y="2640207"/>
              <a:ext cx="8965199" cy="478770"/>
            </a:xfrm>
            <a:prstGeom prst="rect">
              <a:avLst/>
            </a:prstGeom>
          </p:spPr>
          <p:txBody>
            <a:bodyPr>
              <a:spAutoFit/>
            </a:bodyPr>
            <a:lstStyle/>
            <a:p>
              <a:pPr marL="646055" lvl="1" indent="-209531">
                <a:lnSpc>
                  <a:spcPts val="1680"/>
                </a:lnSpc>
                <a:spcAft>
                  <a:spcPct val="30000"/>
                </a:spcAft>
                <a:buClr>
                  <a:srgbClr val="5D9A0C"/>
                </a:buClr>
                <a:defRPr/>
              </a:pPr>
              <a:endParaRPr lang="en-US" sz="2200" kern="0" dirty="0">
                <a:latin typeface="Freestyle Script" panose="030804020302050B0404" pitchFamily="66" charset="0"/>
                <a:cs typeface="Arial" panose="020B0604020202020204" pitchFamily="34" charset="0"/>
              </a:endParaRPr>
            </a:p>
          </p:txBody>
        </p:sp>
      </p:grpSp>
      <p:sp>
        <p:nvSpPr>
          <p:cNvPr id="12301" name="TextBox 36"/>
          <p:cNvSpPr txBox="1">
            <a:spLocks noChangeArrowheads="1"/>
          </p:cNvSpPr>
          <p:nvPr/>
        </p:nvSpPr>
        <p:spPr bwMode="auto">
          <a:xfrm>
            <a:off x="25400" y="4408488"/>
            <a:ext cx="49291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Statistical Methods – N.G.Das</a:t>
            </a:r>
          </a:p>
        </p:txBody>
      </p:sp>
      <p:grpSp>
        <p:nvGrpSpPr>
          <p:cNvPr id="12302" name="Group 12"/>
          <p:cNvGrpSpPr>
            <a:grpSpLocks/>
          </p:cNvGrpSpPr>
          <p:nvPr/>
        </p:nvGrpSpPr>
        <p:grpSpPr bwMode="auto">
          <a:xfrm>
            <a:off x="3683000" y="4876800"/>
            <a:ext cx="5421313" cy="850900"/>
            <a:chOff x="3175" y="2344497"/>
            <a:chExt cx="9140825" cy="1394066"/>
          </a:xfrm>
        </p:grpSpPr>
        <p:pic>
          <p:nvPicPr>
            <p:cNvPr id="12308" name="Picture 34"/>
            <p:cNvPicPr>
              <a:picLocks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53" name="Rectangle 52"/>
            <p:cNvSpPr/>
            <p:nvPr/>
          </p:nvSpPr>
          <p:spPr>
            <a:xfrm>
              <a:off x="3175" y="2640996"/>
              <a:ext cx="8966841" cy="434346"/>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2303" name="TextBox 53"/>
          <p:cNvSpPr txBox="1">
            <a:spLocks noChangeArrowheads="1"/>
          </p:cNvSpPr>
          <p:nvPr/>
        </p:nvSpPr>
        <p:spPr bwMode="auto">
          <a:xfrm>
            <a:off x="3695700" y="5086350"/>
            <a:ext cx="49434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All our Professors and Teachers and Friends and colleagues…</a:t>
            </a:r>
          </a:p>
        </p:txBody>
      </p:sp>
      <p:grpSp>
        <p:nvGrpSpPr>
          <p:cNvPr id="12304" name="Group 12"/>
          <p:cNvGrpSpPr>
            <a:grpSpLocks/>
          </p:cNvGrpSpPr>
          <p:nvPr/>
        </p:nvGrpSpPr>
        <p:grpSpPr bwMode="auto">
          <a:xfrm>
            <a:off x="155575" y="5664200"/>
            <a:ext cx="4941888" cy="785813"/>
            <a:chOff x="2610" y="2344497"/>
            <a:chExt cx="9141390" cy="1394066"/>
          </a:xfrm>
        </p:grpSpPr>
        <p:pic>
          <p:nvPicPr>
            <p:cNvPr id="12306" name="Picture 34"/>
            <p:cNvPicPr>
              <a:picLocks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57" name="Rectangle 56"/>
            <p:cNvSpPr/>
            <p:nvPr/>
          </p:nvSpPr>
          <p:spPr>
            <a:xfrm>
              <a:off x="2610" y="2640209"/>
              <a:ext cx="8965199" cy="478770"/>
            </a:xfrm>
            <a:prstGeom prst="rect">
              <a:avLst/>
            </a:prstGeom>
          </p:spPr>
          <p:txBody>
            <a:bodyPr>
              <a:spAutoFit/>
            </a:bodyPr>
            <a:lstStyle/>
            <a:p>
              <a:pPr marL="646055" lvl="1" indent="-209531">
                <a:lnSpc>
                  <a:spcPts val="1680"/>
                </a:lnSpc>
                <a:spcAft>
                  <a:spcPct val="30000"/>
                </a:spcAft>
                <a:buClr>
                  <a:srgbClr val="5D9A0C"/>
                </a:buClr>
                <a:defRPr/>
              </a:pPr>
              <a:endParaRPr lang="en-US" sz="2200" kern="0" dirty="0">
                <a:latin typeface="Freestyle Script" panose="030804020302050B0404" pitchFamily="66" charset="0"/>
                <a:cs typeface="Arial" panose="020B0604020202020204" pitchFamily="34" charset="0"/>
              </a:endParaRPr>
            </a:p>
          </p:txBody>
        </p:sp>
      </p:grpSp>
      <p:sp>
        <p:nvSpPr>
          <p:cNvPr id="12305" name="TextBox 36"/>
          <p:cNvSpPr txBox="1">
            <a:spLocks noChangeArrowheads="1"/>
          </p:cNvSpPr>
          <p:nvPr/>
        </p:nvSpPr>
        <p:spPr bwMode="auto">
          <a:xfrm>
            <a:off x="177800" y="5835650"/>
            <a:ext cx="49291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Last But Not Least – the Internet</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303213" y="0"/>
            <a:ext cx="8537575" cy="989013"/>
          </a:xfrm>
          <a:prstGeom prst="rect">
            <a:avLst/>
          </a:prstGeom>
        </p:spPr>
        <p:txBody>
          <a:bodyPr/>
          <a:lstStyle/>
          <a:p>
            <a:r>
              <a:rPr lang="en-US" altLang="en-US"/>
              <a:t>Confidence Interval – Contd..</a:t>
            </a:r>
            <a:endParaRPr lang="en-IN" altLang="en-US"/>
          </a:p>
        </p:txBody>
      </p:sp>
      <p:pic>
        <p:nvPicPr>
          <p:cNvPr id="399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1316038"/>
            <a:ext cx="8872538" cy="501650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itle1"/>
          <p:cNvSpPr>
            <a:spLocks noGrp="1" noChangeArrowheads="1"/>
          </p:cNvSpPr>
          <p:nvPr>
            <p:ph type="title" idx="4294967295"/>
            <p:custDataLst>
              <p:tags r:id="rId2"/>
            </p:custDataLst>
          </p:nvPr>
        </p:nvSpPr>
        <p:spPr>
          <a:xfrm>
            <a:off x="303213" y="0"/>
            <a:ext cx="8537575" cy="989013"/>
          </a:xfrm>
          <a:prstGeom prst="rect">
            <a:avLst/>
          </a:prstGeom>
        </p:spPr>
        <p:txBody>
          <a:bodyPr/>
          <a:lstStyle/>
          <a:p>
            <a:pPr eaLnBrk="1" hangingPunct="1"/>
            <a:r>
              <a:rPr lang="en-US" altLang="en-US"/>
              <a:t>Hypothesis Testing</a:t>
            </a:r>
          </a:p>
        </p:txBody>
      </p:sp>
      <p:sp>
        <p:nvSpPr>
          <p:cNvPr id="409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endParaRPr lang="en-US" altLang="en-US" sz="900" dirty="0">
              <a:solidFill>
                <a:srgbClr val="808080"/>
              </a:solidFill>
              <a:ea typeface="ＭＳ Ｐゴシック" pitchFamily="34" charset="-128"/>
            </a:endParaRPr>
          </a:p>
        </p:txBody>
      </p:sp>
      <p:sp>
        <p:nvSpPr>
          <p:cNvPr id="40964" name="Notes"/>
          <p:cNvSpPr txBox="1">
            <a:spLocks noChangeArrowheads="1"/>
          </p:cNvSpPr>
          <p:nvPr>
            <p:custDataLst>
              <p:tags r:id="rId3"/>
            </p:custDataLst>
          </p:nvPr>
        </p:nvSpPr>
        <p:spPr bwMode="auto">
          <a:xfrm>
            <a:off x="209550" y="6496050"/>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noProof="1">
              <a:solidFill>
                <a:schemeClr val="tx1"/>
              </a:solidFill>
              <a:latin typeface="Verdana" pitchFamily="34" charset="0"/>
            </a:endParaRPr>
          </a:p>
        </p:txBody>
      </p:sp>
      <p:sp>
        <p:nvSpPr>
          <p:cNvPr id="18437" name="Text Box 4"/>
          <p:cNvSpPr txBox="1">
            <a:spLocks noChangeArrowheads="1"/>
          </p:cNvSpPr>
          <p:nvPr/>
        </p:nvSpPr>
        <p:spPr bwMode="auto">
          <a:xfrm>
            <a:off x="87313" y="1219200"/>
            <a:ext cx="8912225" cy="5154613"/>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buClr>
                <a:srgbClr val="3A6008"/>
              </a:buClr>
              <a:buFontTx/>
              <a:buChar char="•"/>
              <a:defRPr/>
            </a:pPr>
            <a:r>
              <a:rPr lang="en-US" altLang="en-US" sz="1400" b="1" i="1" dirty="0">
                <a:latin typeface="Calibri" panose="020F0502020204030204" pitchFamily="34" charset="0"/>
                <a:cs typeface="Calibri" panose="020F0502020204030204" pitchFamily="34" charset="0"/>
              </a:rPr>
              <a:t>A statistical hypothesis is an assumption about a population parameter. </a:t>
            </a:r>
            <a:r>
              <a:rPr lang="en-US" altLang="en-US" sz="1400" dirty="0">
                <a:latin typeface="Calibri" panose="020F0502020204030204" pitchFamily="34" charset="0"/>
                <a:cs typeface="Calibri" panose="020F0502020204030204" pitchFamily="34" charset="0"/>
              </a:rPr>
              <a:t>This assumption may or may not be true. Hypothesis testing refers to the formal procedures used by statisticians to accept or reject statistical hypotheses.</a:t>
            </a:r>
          </a:p>
          <a:p>
            <a:pPr algn="l">
              <a:buClr>
                <a:srgbClr val="3A6008"/>
              </a:buClr>
              <a:buFontTx/>
              <a:buChar char="•"/>
              <a:defRPr/>
            </a:pPr>
            <a:r>
              <a:rPr lang="en-US" altLang="en-US" sz="1400" dirty="0">
                <a:latin typeface="Calibri" panose="020F0502020204030204" pitchFamily="34" charset="0"/>
                <a:cs typeface="Calibri" panose="020F0502020204030204" pitchFamily="34" charset="0"/>
              </a:rPr>
              <a:t>The best way to determine whether a statistical hypothesis is true would be to examine the entire population. Since that is often impractical, researchers typically examine a random sample from the population. If sample data are not consistent with the statistical hypothesis, the hypothesis is rejected.</a:t>
            </a:r>
          </a:p>
          <a:p>
            <a:pPr algn="l">
              <a:buClr>
                <a:srgbClr val="3A6008"/>
              </a:buClr>
              <a:buFontTx/>
              <a:buChar char="•"/>
              <a:defRPr/>
            </a:pPr>
            <a:r>
              <a:rPr lang="en-US" altLang="en-US" sz="1400" b="1" dirty="0">
                <a:latin typeface="Calibri" panose="020F0502020204030204" pitchFamily="34" charset="0"/>
                <a:cs typeface="Calibri" panose="020F0502020204030204" pitchFamily="34" charset="0"/>
              </a:rPr>
              <a:t>Null hypothesis: </a:t>
            </a:r>
            <a:r>
              <a:rPr lang="en-US" altLang="en-US" sz="1400" dirty="0">
                <a:latin typeface="Calibri" panose="020F0502020204030204" pitchFamily="34" charset="0"/>
                <a:cs typeface="Calibri" panose="020F0502020204030204" pitchFamily="34" charset="0"/>
              </a:rPr>
              <a:t>The null hypothesis, denoted by H0, is usually the hypothesis that sample observations result purely from chance. </a:t>
            </a:r>
          </a:p>
          <a:p>
            <a:pPr algn="l">
              <a:buClr>
                <a:srgbClr val="3A6008"/>
              </a:buClr>
              <a:buFontTx/>
              <a:buChar char="•"/>
              <a:defRPr/>
            </a:pPr>
            <a:r>
              <a:rPr lang="en-US" altLang="en-US" sz="1400" b="1" dirty="0">
                <a:latin typeface="Calibri" panose="020F0502020204030204" pitchFamily="34" charset="0"/>
                <a:cs typeface="Calibri" panose="020F0502020204030204" pitchFamily="34" charset="0"/>
              </a:rPr>
              <a:t>Alternative hypothesis: </a:t>
            </a:r>
            <a:r>
              <a:rPr lang="en-US" altLang="en-US" sz="1400" dirty="0">
                <a:latin typeface="Calibri" panose="020F0502020204030204" pitchFamily="34" charset="0"/>
                <a:cs typeface="Calibri" panose="020F0502020204030204" pitchFamily="34" charset="0"/>
              </a:rPr>
              <a:t>The alternative hypothesis, denoted by H1 or Ha, is the hypothesis that sample observations are influenced by some non-random cause. </a:t>
            </a:r>
          </a:p>
          <a:p>
            <a:pPr algn="l">
              <a:buClr>
                <a:srgbClr val="3A6008"/>
              </a:buClr>
              <a:buFontTx/>
              <a:buChar char="•"/>
              <a:defRPr/>
            </a:pPr>
            <a:r>
              <a:rPr lang="en-US" altLang="en-US" sz="1400" dirty="0">
                <a:latin typeface="Calibri" panose="020F0502020204030204" pitchFamily="34" charset="0"/>
                <a:cs typeface="Calibri" panose="020F0502020204030204" pitchFamily="34" charset="0"/>
              </a:rPr>
              <a:t>Decision Rules - The analysis plan includes decision rules for rejecting the null hypothesis. In practice, statisticians describe these decision rules in two ways - with reference to a P-value or with reference to a region of acceptance.</a:t>
            </a:r>
          </a:p>
          <a:p>
            <a:pPr lvl="1" algn="l">
              <a:buClr>
                <a:srgbClr val="3A6008"/>
              </a:buClr>
              <a:buFontTx/>
              <a:buChar char="•"/>
              <a:defRPr/>
            </a:pPr>
            <a:r>
              <a:rPr lang="en-US" altLang="en-US" sz="1400" b="1" dirty="0">
                <a:latin typeface="Calibri" panose="020F0502020204030204" pitchFamily="34" charset="0"/>
                <a:cs typeface="Calibri" panose="020F0502020204030204" pitchFamily="34" charset="0"/>
              </a:rPr>
              <a:t>P-value. </a:t>
            </a:r>
            <a:r>
              <a:rPr lang="en-US" altLang="en-US" sz="1400" dirty="0">
                <a:latin typeface="Calibri" panose="020F0502020204030204" pitchFamily="34" charset="0"/>
                <a:cs typeface="Calibri" panose="020F0502020204030204" pitchFamily="34" charset="0"/>
              </a:rPr>
              <a:t>The strength of evidence in support of a null hypothesis is measured by the P-value. Suppose the test statistic is equal to S. The P-value is the probability of observing a test statistic as extreme as S, assuming the null hypothesis is true. If the P-value is less than the significance level, we reject the null hypothesis.</a:t>
            </a:r>
          </a:p>
          <a:p>
            <a:pPr lvl="1" algn="l">
              <a:buClr>
                <a:srgbClr val="3A6008"/>
              </a:buClr>
              <a:buFontTx/>
              <a:buChar char="•"/>
              <a:defRPr/>
            </a:pPr>
            <a:r>
              <a:rPr lang="en-US" altLang="en-US" sz="1400" b="1" dirty="0">
                <a:latin typeface="Calibri" panose="020F0502020204030204" pitchFamily="34" charset="0"/>
                <a:cs typeface="Calibri" panose="020F0502020204030204" pitchFamily="34" charset="0"/>
              </a:rPr>
              <a:t>Region of acceptance. </a:t>
            </a:r>
            <a:r>
              <a:rPr lang="en-US" altLang="en-US" sz="1400" dirty="0">
                <a:latin typeface="Calibri" panose="020F0502020204030204" pitchFamily="34" charset="0"/>
                <a:cs typeface="Calibri" panose="020F0502020204030204" pitchFamily="34" charset="0"/>
              </a:rPr>
              <a:t>The region of acceptance is a range of values. If the test statistic falls within the region of acceptance, the null hypothesis is not rejected. The region of acceptance is defined so that the chance of making a Type I error is equal to the significance level.</a:t>
            </a:r>
          </a:p>
          <a:p>
            <a:pPr algn="l">
              <a:buClr>
                <a:srgbClr val="3A6008"/>
              </a:buClr>
              <a:buFontTx/>
              <a:buChar char="•"/>
              <a:defRPr/>
            </a:pPr>
            <a:r>
              <a:rPr lang="en-US" altLang="en-US" sz="1400" dirty="0">
                <a:latin typeface="Calibri" panose="020F0502020204030204" pitchFamily="34" charset="0"/>
                <a:cs typeface="Calibri" panose="020F0502020204030204" pitchFamily="34" charset="0"/>
              </a:rPr>
              <a:t>The set of values outside the region of acceptance is called the region of rejection. If the test statistic falls within the region of rejection, the null hypothesis is rejected. In such cases, we say that the hypothesis has been rejected at the α level of significance</a:t>
            </a: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825" y="3033713"/>
            <a:ext cx="3833813" cy="1600200"/>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l">
              <a:defRPr/>
            </a:pPr>
            <a:r>
              <a:rPr lang="en-US" sz="1400" dirty="0">
                <a:latin typeface="Calibri" panose="020F0502020204030204" pitchFamily="34" charset="0"/>
                <a:cs typeface="Calibri" panose="020F0502020204030204" pitchFamily="34" charset="0"/>
              </a:rPr>
              <a:t>Earlier we calculated a 95% confidence interval for the average number of exclusive relationships college students have been in to be (2.7, 3.7). Based on this confidence interval, do these data support the hypothesis that college students on average have been in more than 3 exclusive relationships.</a:t>
            </a:r>
          </a:p>
        </p:txBody>
      </p:sp>
      <p:pic>
        <p:nvPicPr>
          <p:cNvPr id="419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3413" y="2760663"/>
            <a:ext cx="4244975"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 y="4800600"/>
            <a:ext cx="8615363"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352425" y="1206500"/>
            <a:ext cx="8366125" cy="1384300"/>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marL="285750" indent="-285750" algn="l">
              <a:buClr>
                <a:schemeClr val="accent1"/>
              </a:buClr>
              <a:buFont typeface="Arial" panose="020B0604020202020204" pitchFamily="34" charset="0"/>
              <a:buChar char="•"/>
              <a:defRPr/>
            </a:pPr>
            <a:r>
              <a:rPr lang="en-US" sz="1400" dirty="0">
                <a:latin typeface="Calibri" panose="020F0502020204030204" pitchFamily="34" charset="0"/>
                <a:cs typeface="Calibri" panose="020F0502020204030204" pitchFamily="34" charset="0"/>
              </a:rPr>
              <a:t>Null Hypothesis - Often either a skeptical or a claim  to be tested</a:t>
            </a:r>
          </a:p>
          <a:p>
            <a:pPr marL="285750" indent="-285750" algn="l">
              <a:buClr>
                <a:schemeClr val="accent1"/>
              </a:buClr>
              <a:buFont typeface="Arial" panose="020B0604020202020204" pitchFamily="34" charset="0"/>
              <a:buChar char="•"/>
              <a:defRPr/>
            </a:pPr>
            <a:r>
              <a:rPr lang="en-US" sz="1400" dirty="0">
                <a:latin typeface="Calibri" panose="020F0502020204030204" pitchFamily="34" charset="0"/>
                <a:cs typeface="Calibri" panose="020F0502020204030204" pitchFamily="34" charset="0"/>
              </a:rPr>
              <a:t>Alternative Hypothesis - Represents an alternative claim under consideration and is often represented by a range of possible parameter values </a:t>
            </a:r>
          </a:p>
          <a:p>
            <a:pPr algn="l">
              <a:defRPr/>
            </a:pPr>
            <a:r>
              <a:rPr lang="en-US" sz="1400" dirty="0">
                <a:latin typeface="Calibri" panose="020F0502020204030204" pitchFamily="34" charset="0"/>
                <a:cs typeface="Calibri" panose="020F0502020204030204" pitchFamily="34" charset="0"/>
              </a:rPr>
              <a:t>The skeptic will not abandon the null hypothesis unless the evidence in favor of the alternative hypothesis  is so strong that the null hypothesis is rejected in favor of the alternative hypothesis.</a:t>
            </a:r>
          </a:p>
        </p:txBody>
      </p:sp>
      <p:sp>
        <p:nvSpPr>
          <p:cNvPr id="41990" name="Title 1"/>
          <p:cNvSpPr>
            <a:spLocks noGrp="1"/>
          </p:cNvSpPr>
          <p:nvPr>
            <p:ph type="title" idx="4294967295"/>
          </p:nvPr>
        </p:nvSpPr>
        <p:spPr>
          <a:xfrm>
            <a:off x="303213" y="0"/>
            <a:ext cx="8537575" cy="989013"/>
          </a:xfrm>
          <a:prstGeom prst="rect">
            <a:avLst/>
          </a:prstGeom>
        </p:spPr>
        <p:txBody>
          <a:bodyPr/>
          <a:lstStyle/>
          <a:p>
            <a:r>
              <a:rPr lang="en-US" altLang="en-US"/>
              <a:t>Hypothesis Testing - Contd…</a:t>
            </a:r>
            <a:endParaRPr lang="en-IN" altLang="en-US"/>
          </a:p>
        </p:txBody>
      </p:sp>
      <p:sp>
        <p:nvSpPr>
          <p:cNvPr id="9" name="Rounded Rectangle 8"/>
          <p:cNvSpPr/>
          <p:nvPr/>
        </p:nvSpPr>
        <p:spPr>
          <a:xfrm>
            <a:off x="378183" y="2665927"/>
            <a:ext cx="3833208" cy="317683"/>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defRPr/>
            </a:pPr>
            <a:r>
              <a:rPr lang="en-US" sz="1400" b="1" dirty="0">
                <a:latin typeface="Calibri" pitchFamily="34" charset="0"/>
              </a:rPr>
              <a:t>Confidence Interval leading to Hypothesis testing</a:t>
            </a:r>
            <a:endParaRPr lang="en-IN" sz="1400" b="1" dirty="0">
              <a:latin typeface="Calibri"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20" name="Title 1"/>
          <p:cNvSpPr>
            <a:spLocks noGrp="1"/>
          </p:cNvSpPr>
          <p:nvPr>
            <p:ph type="title" idx="4294967295"/>
          </p:nvPr>
        </p:nvSpPr>
        <p:spPr>
          <a:xfrm>
            <a:off x="303213" y="0"/>
            <a:ext cx="8537575" cy="989013"/>
          </a:xfrm>
          <a:prstGeom prst="rect">
            <a:avLst/>
          </a:prstGeom>
        </p:spPr>
        <p:txBody>
          <a:bodyPr/>
          <a:lstStyle/>
          <a:p>
            <a:r>
              <a:rPr lang="en-US" altLang="en-US"/>
              <a:t>Hypothesis Testing – One Sided Test</a:t>
            </a:r>
            <a:endParaRPr lang="en-IN" altLang="en-US"/>
          </a:p>
        </p:txBody>
      </p:sp>
      <p:sp>
        <p:nvSpPr>
          <p:cNvPr id="6" name="Rounded Rectangle 5"/>
          <p:cNvSpPr/>
          <p:nvPr/>
        </p:nvSpPr>
        <p:spPr>
          <a:xfrm>
            <a:off x="275151" y="1262128"/>
            <a:ext cx="2162175" cy="317683"/>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defRPr/>
            </a:pPr>
            <a:r>
              <a:rPr lang="en-US" sz="1400" b="1" dirty="0">
                <a:latin typeface="Calibri" pitchFamily="34" charset="0"/>
              </a:rPr>
              <a:t>Decision based on p-value</a:t>
            </a:r>
            <a:endParaRPr lang="en-IN" sz="1400" b="1" dirty="0">
              <a:latin typeface="Calibri" pitchFamily="34" charset="0"/>
            </a:endParaRPr>
          </a:p>
        </p:txBody>
      </p:sp>
      <p:sp>
        <p:nvSpPr>
          <p:cNvPr id="8" name="Rounded Rectangle 7"/>
          <p:cNvSpPr/>
          <p:nvPr/>
        </p:nvSpPr>
        <p:spPr>
          <a:xfrm>
            <a:off x="352423" y="2936381"/>
            <a:ext cx="2009775" cy="304800"/>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defRPr/>
            </a:pPr>
            <a:r>
              <a:rPr lang="en-US" sz="1400" b="1" dirty="0">
                <a:latin typeface="Calibri" pitchFamily="34" charset="0"/>
              </a:rPr>
              <a:t>Interpreting the p-value</a:t>
            </a:r>
            <a:endParaRPr lang="en-IN" sz="1400" b="1" dirty="0">
              <a:latin typeface="Calibri" pitchFamily="34" charset="0"/>
            </a:endParaRPr>
          </a:p>
        </p:txBody>
      </p:sp>
      <p:sp>
        <p:nvSpPr>
          <p:cNvPr id="10" name="Rounded Rectangle 9"/>
          <p:cNvSpPr/>
          <p:nvPr/>
        </p:nvSpPr>
        <p:spPr>
          <a:xfrm>
            <a:off x="335115" y="4892676"/>
            <a:ext cx="2027083" cy="258762"/>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defRPr/>
            </a:pPr>
            <a:r>
              <a:rPr lang="en-US" sz="1400" b="1" dirty="0">
                <a:latin typeface="Calibri" pitchFamily="34" charset="0"/>
              </a:rPr>
              <a:t>Making a decision</a:t>
            </a:r>
            <a:endParaRPr lang="en-IN" sz="1400" b="1" dirty="0">
              <a:latin typeface="Calibri" pitchFamily="34" charset="0"/>
            </a:endParaRPr>
          </a:p>
        </p:txBody>
      </p:sp>
      <p:sp>
        <p:nvSpPr>
          <p:cNvPr id="2" name="TextBox 1"/>
          <p:cNvSpPr txBox="1"/>
          <p:nvPr/>
        </p:nvSpPr>
        <p:spPr>
          <a:xfrm>
            <a:off x="133350" y="1609725"/>
            <a:ext cx="8959850" cy="1200150"/>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marL="171450" indent="-171450" algn="l">
              <a:buFont typeface="Arial" panose="020B0604020202020204" pitchFamily="34" charset="0"/>
              <a:buChar char="•"/>
              <a:defRPr/>
            </a:pPr>
            <a:r>
              <a:rPr lang="en-US" dirty="0">
                <a:latin typeface="Calibri" panose="020F0502020204030204" pitchFamily="34" charset="0"/>
                <a:cs typeface="Calibri" panose="020F0502020204030204" pitchFamily="34" charset="0"/>
              </a:rPr>
              <a:t>We used the test statistic to calculate the P-Value, the probability of observing data at least as favorable to an alternative hypothesis  as our current dataset, if the null hypothesis was true</a:t>
            </a:r>
          </a:p>
          <a:p>
            <a:pPr marL="171450" indent="-171450" algn="l">
              <a:buFont typeface="Arial" panose="020B0604020202020204" pitchFamily="34" charset="0"/>
              <a:buChar char="•"/>
              <a:defRPr/>
            </a:pPr>
            <a:r>
              <a:rPr lang="en-US" dirty="0">
                <a:latin typeface="Calibri" panose="020F0502020204030204" pitchFamily="34" charset="0"/>
                <a:cs typeface="Calibri" panose="020F0502020204030204" pitchFamily="34" charset="0"/>
              </a:rPr>
              <a:t>If the P-Value is low (lower than the significance level alpha which is typically 5%), we say that it would be unlikely to observe the data if the Null Hypothesis were true and hence </a:t>
            </a:r>
            <a:r>
              <a:rPr lang="en-US" b="1" u="sng" dirty="0">
                <a:latin typeface="Calibri" panose="020F0502020204030204" pitchFamily="34" charset="0"/>
                <a:cs typeface="Calibri" panose="020F0502020204030204" pitchFamily="34" charset="0"/>
              </a:rPr>
              <a:t>Reject Ho</a:t>
            </a:r>
            <a:r>
              <a:rPr lang="en-US" dirty="0">
                <a:latin typeface="Calibri" panose="020F0502020204030204" pitchFamily="34" charset="0"/>
                <a:cs typeface="Calibri" panose="020F0502020204030204" pitchFamily="34" charset="0"/>
              </a:rPr>
              <a:t>.</a:t>
            </a:r>
          </a:p>
          <a:p>
            <a:pPr marL="171450" indent="-171450" algn="l">
              <a:buFont typeface="Arial" panose="020B0604020202020204" pitchFamily="34" charset="0"/>
              <a:buChar char="•"/>
              <a:defRPr/>
            </a:pPr>
            <a:r>
              <a:rPr lang="en-US" dirty="0">
                <a:latin typeface="Calibri" panose="020F0502020204030204" pitchFamily="34" charset="0"/>
                <a:cs typeface="Calibri" panose="020F0502020204030204" pitchFamily="34" charset="0"/>
              </a:rPr>
              <a:t>If the P-Value is high, we say that it would be likely to observe the data even if the Null Hypothesis were true and hence </a:t>
            </a:r>
            <a:r>
              <a:rPr lang="en-US" b="1" u="sng" dirty="0">
                <a:latin typeface="Calibri" panose="020F0502020204030204" pitchFamily="34" charset="0"/>
                <a:cs typeface="Calibri" panose="020F0502020204030204" pitchFamily="34" charset="0"/>
              </a:rPr>
              <a:t>Do Not  Reject Ho.</a:t>
            </a:r>
            <a:endParaRPr lang="en-US" dirty="0">
              <a:latin typeface="Calibri" panose="020F0502020204030204" pitchFamily="34" charset="0"/>
              <a:cs typeface="Calibri" panose="020F0502020204030204" pitchFamily="34" charset="0"/>
            </a:endParaRPr>
          </a:p>
        </p:txBody>
      </p:sp>
      <p:pic>
        <p:nvPicPr>
          <p:cNvPr id="430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6238" y="3054350"/>
            <a:ext cx="4710112" cy="20764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4" name="TextBox 13"/>
          <p:cNvSpPr txBox="1"/>
          <p:nvPr/>
        </p:nvSpPr>
        <p:spPr>
          <a:xfrm>
            <a:off x="133350" y="3330575"/>
            <a:ext cx="3602038" cy="1385888"/>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marL="171450" indent="-171450" algn="l">
              <a:buFont typeface="Arial" panose="020B0604020202020204" pitchFamily="34" charset="0"/>
              <a:buChar char="•"/>
              <a:defRPr/>
            </a:pPr>
            <a:r>
              <a:rPr lang="en-US" dirty="0">
                <a:latin typeface="Calibri" panose="020F0502020204030204" pitchFamily="34" charset="0"/>
                <a:cs typeface="Calibri" panose="020F0502020204030204" pitchFamily="34" charset="0"/>
              </a:rPr>
              <a:t>If in fact college students have been in 3exclusive relationship on average, there is a 21% chance that a random sample of 50 college student would yield a sample mean of 3.2 or higher. This is a pretty high probability so we think that a sample mean of 3.2 or more exclusive relationship will happen simply by chance</a:t>
            </a:r>
          </a:p>
        </p:txBody>
      </p:sp>
      <p:sp>
        <p:nvSpPr>
          <p:cNvPr id="15" name="TextBox 14"/>
          <p:cNvSpPr txBox="1"/>
          <p:nvPr/>
        </p:nvSpPr>
        <p:spPr>
          <a:xfrm>
            <a:off x="146050" y="5311775"/>
            <a:ext cx="8947150" cy="1016000"/>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marL="171450" indent="-171450" algn="l">
              <a:buFont typeface="Arial" panose="020B0604020202020204" pitchFamily="34" charset="0"/>
              <a:buChar char="•"/>
              <a:defRPr/>
            </a:pPr>
            <a:r>
              <a:rPr lang="en-US" dirty="0">
                <a:latin typeface="Calibri" panose="020F0502020204030204" pitchFamily="34" charset="0"/>
                <a:cs typeface="Calibri" panose="020F0502020204030204" pitchFamily="34" charset="0"/>
              </a:rPr>
              <a:t>Since the P-Value is high we fail to reject Ho.</a:t>
            </a:r>
          </a:p>
          <a:p>
            <a:pPr marL="171450" indent="-171450" algn="l">
              <a:buFont typeface="Arial" panose="020B0604020202020204" pitchFamily="34" charset="0"/>
              <a:buChar char="•"/>
              <a:defRPr/>
            </a:pPr>
            <a:r>
              <a:rPr lang="en-US" dirty="0">
                <a:latin typeface="Calibri" panose="020F0502020204030204" pitchFamily="34" charset="0"/>
                <a:cs typeface="Calibri" panose="020F0502020204030204" pitchFamily="34" charset="0"/>
              </a:rPr>
              <a:t>The do not data provide convincing evidence that college students have been in more that 3 relationships on average</a:t>
            </a:r>
          </a:p>
          <a:p>
            <a:pPr marL="171450" indent="-171450" algn="l">
              <a:buFont typeface="Arial" panose="020B0604020202020204" pitchFamily="34" charset="0"/>
              <a:buChar char="•"/>
              <a:defRPr/>
            </a:pPr>
            <a:r>
              <a:rPr lang="en-US" dirty="0">
                <a:latin typeface="Calibri" panose="020F0502020204030204" pitchFamily="34" charset="0"/>
                <a:cs typeface="Calibri" panose="020F0502020204030204" pitchFamily="34" charset="0"/>
              </a:rPr>
              <a:t>The difference between the null value of the 3 relationship and the observed sample mean of 3.2 relationship is due to chance or sampling variability.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idx="4294967295"/>
          </p:nvPr>
        </p:nvSpPr>
        <p:spPr>
          <a:xfrm>
            <a:off x="303213" y="0"/>
            <a:ext cx="8537575" cy="989013"/>
          </a:xfrm>
          <a:prstGeom prst="rect">
            <a:avLst/>
          </a:prstGeom>
        </p:spPr>
        <p:txBody>
          <a:bodyPr/>
          <a:lstStyle/>
          <a:p>
            <a:r>
              <a:rPr lang="en-US" altLang="en-US"/>
              <a:t>Hypothesis Testing – Two Sided Test</a:t>
            </a:r>
            <a:endParaRPr lang="en-IN" altLang="en-US"/>
          </a:p>
        </p:txBody>
      </p:sp>
      <p:sp>
        <p:nvSpPr>
          <p:cNvPr id="6" name="Rounded Rectangle 5"/>
          <p:cNvSpPr/>
          <p:nvPr/>
        </p:nvSpPr>
        <p:spPr>
          <a:xfrm>
            <a:off x="199623" y="1276081"/>
            <a:ext cx="2466304" cy="304800"/>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defRPr/>
            </a:pPr>
            <a:r>
              <a:rPr lang="en-US" sz="1400" b="1" dirty="0">
                <a:latin typeface="Calibri" pitchFamily="34" charset="0"/>
              </a:rPr>
              <a:t>Two-sided test</a:t>
            </a:r>
            <a:endParaRPr lang="en-IN" sz="1400" b="1" dirty="0">
              <a:latin typeface="Calibri" pitchFamily="34" charset="0"/>
            </a:endParaRPr>
          </a:p>
        </p:txBody>
      </p:sp>
      <p:sp>
        <p:nvSpPr>
          <p:cNvPr id="7" name="TextBox 6"/>
          <p:cNvSpPr txBox="1"/>
          <p:nvPr/>
        </p:nvSpPr>
        <p:spPr>
          <a:xfrm>
            <a:off x="69850" y="1654175"/>
            <a:ext cx="8945563" cy="1385888"/>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marL="171450" indent="-171450" algn="l">
              <a:buFont typeface="Arial" panose="020B0604020202020204" pitchFamily="34" charset="0"/>
              <a:buChar char="•"/>
              <a:defRPr/>
            </a:pPr>
            <a:r>
              <a:rPr lang="en-US" sz="1400" dirty="0">
                <a:latin typeface="Calibri" panose="020F0502020204030204" pitchFamily="34" charset="0"/>
                <a:cs typeface="Calibri" panose="020F0502020204030204" pitchFamily="34" charset="0"/>
              </a:rPr>
              <a:t>Often instead of looking for a divergence from the null in a specific direction, we might be interested in divergence in any direction</a:t>
            </a:r>
          </a:p>
          <a:p>
            <a:pPr marL="171450" indent="-171450" algn="l">
              <a:buFont typeface="Arial" panose="020B0604020202020204" pitchFamily="34" charset="0"/>
              <a:buChar char="•"/>
              <a:defRPr/>
            </a:pPr>
            <a:r>
              <a:rPr lang="en-US" sz="1400" dirty="0">
                <a:latin typeface="Calibri" panose="020F0502020204030204" pitchFamily="34" charset="0"/>
                <a:cs typeface="Calibri" panose="020F0502020204030204" pitchFamily="34" charset="0"/>
              </a:rPr>
              <a:t>We call such hypothesis test </a:t>
            </a:r>
            <a:r>
              <a:rPr lang="en-US" sz="1400" b="1" u="sng" dirty="0">
                <a:latin typeface="Calibri" panose="020F0502020204030204" pitchFamily="34" charset="0"/>
                <a:cs typeface="Calibri" panose="020F0502020204030204" pitchFamily="34" charset="0"/>
              </a:rPr>
              <a:t>Two-Sided or Two-Tailed</a:t>
            </a:r>
            <a:r>
              <a:rPr lang="en-US" sz="1400" dirty="0">
                <a:latin typeface="Calibri" panose="020F0502020204030204" pitchFamily="34" charset="0"/>
                <a:cs typeface="Calibri" panose="020F0502020204030204" pitchFamily="34" charset="0"/>
              </a:rPr>
              <a:t>.</a:t>
            </a:r>
          </a:p>
          <a:p>
            <a:pPr marL="171450" indent="-171450" algn="l">
              <a:buFont typeface="Arial" panose="020B0604020202020204" pitchFamily="34" charset="0"/>
              <a:buChar char="•"/>
              <a:defRPr/>
            </a:pPr>
            <a:r>
              <a:rPr lang="en-US" sz="1400" dirty="0">
                <a:latin typeface="Calibri" panose="020F0502020204030204" pitchFamily="34" charset="0"/>
                <a:cs typeface="Calibri" panose="020F0502020204030204" pitchFamily="34" charset="0"/>
              </a:rPr>
              <a:t>The definition of the P-Value is the same regardless of doing a one or two-sided test, however the calculation is slightly different since we need to consider “at least as extreme as the observed outcome” in both direction</a:t>
            </a:r>
          </a:p>
        </p:txBody>
      </p:sp>
      <p:pic>
        <p:nvPicPr>
          <p:cNvPr id="4404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 y="3141663"/>
            <a:ext cx="8945563" cy="328453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303213" y="0"/>
            <a:ext cx="8537575" cy="989013"/>
          </a:xfrm>
          <a:prstGeom prst="rect">
            <a:avLst/>
          </a:prstGeom>
        </p:spPr>
        <p:txBody>
          <a:bodyPr/>
          <a:lstStyle/>
          <a:p>
            <a:r>
              <a:rPr lang="en-US" altLang="en-US"/>
              <a:t>Chi-Square Test</a:t>
            </a:r>
            <a:endParaRPr lang="en-IN" altLang="en-US"/>
          </a:p>
        </p:txBody>
      </p:sp>
      <p:pic>
        <p:nvPicPr>
          <p:cNvPr id="450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8" y="1365250"/>
            <a:ext cx="8886825" cy="482600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idx="4294967295"/>
          </p:nvPr>
        </p:nvSpPr>
        <p:spPr>
          <a:xfrm>
            <a:off x="303213" y="0"/>
            <a:ext cx="8537575" cy="989013"/>
          </a:xfrm>
          <a:prstGeom prst="rect">
            <a:avLst/>
          </a:prstGeom>
        </p:spPr>
        <p:txBody>
          <a:bodyPr/>
          <a:lstStyle/>
          <a:p>
            <a:r>
              <a:rPr lang="en-US" altLang="en-US"/>
              <a:t>Chi-Square Test</a:t>
            </a:r>
            <a:endParaRPr lang="en-IN" altLang="en-US"/>
          </a:p>
        </p:txBody>
      </p:sp>
      <p:pic>
        <p:nvPicPr>
          <p:cNvPr id="4608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3" y="1339850"/>
            <a:ext cx="8486775" cy="50085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idx="4294967295"/>
          </p:nvPr>
        </p:nvSpPr>
        <p:spPr>
          <a:xfrm>
            <a:off x="303213" y="0"/>
            <a:ext cx="8537575" cy="989013"/>
          </a:xfrm>
          <a:prstGeom prst="rect">
            <a:avLst/>
          </a:prstGeom>
        </p:spPr>
        <p:txBody>
          <a:bodyPr/>
          <a:lstStyle/>
          <a:p>
            <a:r>
              <a:rPr lang="en-US" altLang="en-US"/>
              <a:t>Chi-Square Test</a:t>
            </a:r>
            <a:endParaRPr lang="en-IN" altLang="en-US"/>
          </a:p>
        </p:txBody>
      </p:sp>
      <p:pic>
        <p:nvPicPr>
          <p:cNvPr id="471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8" y="1274763"/>
            <a:ext cx="8543925" cy="50228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idx="4294967295"/>
          </p:nvPr>
        </p:nvSpPr>
        <p:spPr>
          <a:xfrm>
            <a:off x="303213" y="0"/>
            <a:ext cx="8537575" cy="989013"/>
          </a:xfrm>
          <a:prstGeom prst="rect">
            <a:avLst/>
          </a:prstGeom>
        </p:spPr>
        <p:txBody>
          <a:bodyPr/>
          <a:lstStyle/>
          <a:p>
            <a:r>
              <a:rPr lang="en-US" altLang="en-US"/>
              <a:t>Chi-Square Test</a:t>
            </a:r>
            <a:endParaRPr lang="en-IN" altLang="en-US"/>
          </a:p>
        </p:txBody>
      </p:sp>
      <p:pic>
        <p:nvPicPr>
          <p:cNvPr id="481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3" y="1531938"/>
            <a:ext cx="8248650" cy="466248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idx="4294967295"/>
          </p:nvPr>
        </p:nvSpPr>
        <p:spPr>
          <a:xfrm>
            <a:off x="303213" y="0"/>
            <a:ext cx="8537575" cy="989013"/>
          </a:xfrm>
          <a:prstGeom prst="rect">
            <a:avLst/>
          </a:prstGeom>
        </p:spPr>
        <p:txBody>
          <a:bodyPr/>
          <a:lstStyle/>
          <a:p>
            <a:r>
              <a:rPr lang="en-US" altLang="en-US"/>
              <a:t>Chi-Square Test</a:t>
            </a:r>
            <a:endParaRPr lang="en-IN" altLang="en-US"/>
          </a:p>
        </p:txBody>
      </p:sp>
      <p:pic>
        <p:nvPicPr>
          <p:cNvPr id="491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8" y="1287463"/>
            <a:ext cx="8467725" cy="51466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itle1"/>
          <p:cNvSpPr>
            <a:spLocks noGrp="1" noChangeArrowheads="1"/>
          </p:cNvSpPr>
          <p:nvPr>
            <p:ph type="title" idx="4294967295"/>
            <p:custDataLst>
              <p:tags r:id="rId2"/>
            </p:custDataLst>
          </p:nvPr>
        </p:nvSpPr>
        <p:spPr>
          <a:xfrm>
            <a:off x="303213" y="0"/>
            <a:ext cx="8537575" cy="989013"/>
          </a:xfrm>
          <a:prstGeom prst="rect">
            <a:avLst/>
          </a:prstGeom>
        </p:spPr>
        <p:txBody>
          <a:bodyPr/>
          <a:lstStyle/>
          <a:p>
            <a:pPr eaLnBrk="1" hangingPunct="1"/>
            <a:r>
              <a:rPr lang="en-US" altLang="en-US"/>
              <a:t>Course Scope </a:t>
            </a:r>
            <a:r>
              <a:rPr lang="en-US" altLang="en-US" sz="1600" i="1"/>
              <a:t>(Covered in session)</a:t>
            </a:r>
          </a:p>
        </p:txBody>
      </p:sp>
      <p:sp>
        <p:nvSpPr>
          <p:cNvPr id="133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endParaRPr lang="en-US" altLang="en-US" sz="900" dirty="0">
              <a:solidFill>
                <a:srgbClr val="808080"/>
              </a:solidFill>
              <a:ea typeface="ＭＳ Ｐゴシック" pitchFamily="34" charset="-128"/>
            </a:endParaRPr>
          </a:p>
        </p:txBody>
      </p:sp>
      <p:sp>
        <p:nvSpPr>
          <p:cNvPr id="13316" name="Notes"/>
          <p:cNvSpPr txBox="1">
            <a:spLocks noChangeArrowheads="1"/>
          </p:cNvSpPr>
          <p:nvPr>
            <p:custDataLst>
              <p:tags r:id="rId3"/>
            </p:custDataLst>
          </p:nvPr>
        </p:nvSpPr>
        <p:spPr bwMode="auto">
          <a:xfrm>
            <a:off x="209550" y="6496050"/>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noProof="1">
              <a:solidFill>
                <a:schemeClr val="tx1"/>
              </a:solidFill>
              <a:latin typeface="Verdana" pitchFamily="34" charset="0"/>
            </a:endParaRPr>
          </a:p>
        </p:txBody>
      </p:sp>
      <p:sp>
        <p:nvSpPr>
          <p:cNvPr id="12293" name="Text Box 4"/>
          <p:cNvSpPr txBox="1">
            <a:spLocks noChangeArrowheads="1"/>
          </p:cNvSpPr>
          <p:nvPr/>
        </p:nvSpPr>
        <p:spPr bwMode="auto">
          <a:xfrm>
            <a:off x="368300" y="1270000"/>
            <a:ext cx="8466138" cy="5154613"/>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buClr>
                <a:srgbClr val="3A6008"/>
              </a:buClr>
              <a:buFontTx/>
              <a:buChar char="•"/>
              <a:defRPr/>
            </a:pPr>
            <a:r>
              <a:rPr lang="en-US" altLang="en-US" sz="1400" dirty="0">
                <a:solidFill>
                  <a:srgbClr val="0070C0"/>
                </a:solidFill>
                <a:latin typeface="Calibri" pitchFamily="34" charset="0"/>
                <a:cs typeface="Calibri" pitchFamily="34" charset="0"/>
              </a:rPr>
              <a:t>Data Basic</a:t>
            </a:r>
          </a:p>
          <a:p>
            <a:pPr algn="l">
              <a:buClr>
                <a:srgbClr val="3A6008"/>
              </a:buClr>
              <a:buFontTx/>
              <a:buChar char="•"/>
              <a:defRPr/>
            </a:pPr>
            <a:r>
              <a:rPr lang="en-US" altLang="en-US" sz="1400" dirty="0">
                <a:solidFill>
                  <a:srgbClr val="0070C0"/>
                </a:solidFill>
                <a:latin typeface="Calibri" pitchFamily="34" charset="0"/>
                <a:cs typeface="Calibri" pitchFamily="34" charset="0"/>
              </a:rPr>
              <a:t>Sampling and Sources of bias</a:t>
            </a:r>
          </a:p>
          <a:p>
            <a:pPr algn="l">
              <a:buClr>
                <a:srgbClr val="3A6008"/>
              </a:buClr>
              <a:buFontTx/>
              <a:buChar char="•"/>
              <a:defRPr/>
            </a:pPr>
            <a:r>
              <a:rPr lang="en-US" altLang="en-US" sz="1400" dirty="0">
                <a:solidFill>
                  <a:srgbClr val="0070C0"/>
                </a:solidFill>
                <a:latin typeface="Calibri" pitchFamily="34" charset="0"/>
                <a:cs typeface="Calibri" pitchFamily="34" charset="0"/>
              </a:rPr>
              <a:t>Central Tendency</a:t>
            </a:r>
          </a:p>
          <a:p>
            <a:pPr algn="l">
              <a:buClr>
                <a:srgbClr val="3A6008"/>
              </a:buClr>
              <a:buFontTx/>
              <a:buChar char="•"/>
              <a:defRPr/>
            </a:pPr>
            <a:r>
              <a:rPr lang="en-US" altLang="en-US" sz="1400" dirty="0">
                <a:solidFill>
                  <a:srgbClr val="0070C0"/>
                </a:solidFill>
                <a:latin typeface="Calibri" pitchFamily="34" charset="0"/>
                <a:cs typeface="Calibri" pitchFamily="34" charset="0"/>
              </a:rPr>
              <a:t>Measure of Spread</a:t>
            </a:r>
          </a:p>
          <a:p>
            <a:pPr algn="l">
              <a:buClr>
                <a:srgbClr val="3A6008"/>
              </a:buClr>
              <a:buFontTx/>
              <a:buChar char="•"/>
              <a:defRPr/>
            </a:pPr>
            <a:r>
              <a:rPr lang="en-US" altLang="en-US" sz="1400" dirty="0">
                <a:solidFill>
                  <a:srgbClr val="0070C0"/>
                </a:solidFill>
                <a:latin typeface="Calibri" pitchFamily="34" charset="0"/>
                <a:cs typeface="Calibri" pitchFamily="34" charset="0"/>
              </a:rPr>
              <a:t>Visualizing Numeric Data</a:t>
            </a:r>
          </a:p>
          <a:p>
            <a:pPr algn="l">
              <a:buClr>
                <a:srgbClr val="3A6008"/>
              </a:buClr>
              <a:buFontTx/>
              <a:buChar char="•"/>
              <a:defRPr/>
            </a:pPr>
            <a:r>
              <a:rPr lang="en-US" altLang="en-US" sz="1400" dirty="0">
                <a:solidFill>
                  <a:srgbClr val="0070C0"/>
                </a:solidFill>
                <a:latin typeface="Calibri" pitchFamily="34" charset="0"/>
                <a:cs typeface="Calibri" pitchFamily="34" charset="0"/>
              </a:rPr>
              <a:t>Data Transformation</a:t>
            </a:r>
          </a:p>
          <a:p>
            <a:pPr algn="l">
              <a:buClr>
                <a:srgbClr val="3A6008"/>
              </a:buClr>
              <a:buFontTx/>
              <a:buChar char="•"/>
              <a:defRPr/>
            </a:pPr>
            <a:r>
              <a:rPr lang="en-US" altLang="en-US" sz="1400" dirty="0">
                <a:solidFill>
                  <a:srgbClr val="0070C0"/>
                </a:solidFill>
                <a:latin typeface="Calibri" pitchFamily="34" charset="0"/>
                <a:cs typeface="Calibri" pitchFamily="34" charset="0"/>
              </a:rPr>
              <a:t>Exploring Categorical Variables</a:t>
            </a:r>
          </a:p>
          <a:p>
            <a:pPr algn="l">
              <a:buClr>
                <a:srgbClr val="3A6008"/>
              </a:buClr>
              <a:buFontTx/>
              <a:buChar char="•"/>
              <a:defRPr/>
            </a:pPr>
            <a:r>
              <a:rPr lang="en-US" altLang="en-US" sz="1400" dirty="0">
                <a:solidFill>
                  <a:srgbClr val="0070C0"/>
                </a:solidFill>
                <a:latin typeface="Calibri" pitchFamily="34" charset="0"/>
                <a:cs typeface="Calibri" pitchFamily="34" charset="0"/>
              </a:rPr>
              <a:t>Concept of Probability</a:t>
            </a:r>
          </a:p>
          <a:p>
            <a:pPr algn="l">
              <a:buClr>
                <a:srgbClr val="3A6008"/>
              </a:buClr>
              <a:buFontTx/>
              <a:buChar char="•"/>
              <a:defRPr/>
            </a:pPr>
            <a:r>
              <a:rPr lang="en-US" altLang="en-US" sz="1400" dirty="0">
                <a:solidFill>
                  <a:srgbClr val="0070C0"/>
                </a:solidFill>
                <a:latin typeface="Calibri" pitchFamily="34" charset="0"/>
                <a:cs typeface="Calibri" pitchFamily="34" charset="0"/>
              </a:rPr>
              <a:t>Normal Distribution</a:t>
            </a:r>
          </a:p>
          <a:p>
            <a:pPr algn="l">
              <a:buClr>
                <a:srgbClr val="3A6008"/>
              </a:buClr>
              <a:buFontTx/>
              <a:buChar char="•"/>
              <a:defRPr/>
            </a:pPr>
            <a:r>
              <a:rPr lang="en-US" altLang="en-US" sz="1400" dirty="0">
                <a:solidFill>
                  <a:srgbClr val="0070C0"/>
                </a:solidFill>
                <a:latin typeface="Calibri" pitchFamily="34" charset="0"/>
                <a:cs typeface="Calibri" pitchFamily="34" charset="0"/>
              </a:rPr>
              <a:t>Binomial and Poison Distribution</a:t>
            </a:r>
          </a:p>
          <a:p>
            <a:pPr algn="l">
              <a:buClr>
                <a:srgbClr val="3A6008"/>
              </a:buClr>
              <a:buFontTx/>
              <a:buChar char="•"/>
              <a:defRPr/>
            </a:pPr>
            <a:r>
              <a:rPr lang="en-US" altLang="en-US" sz="1400" dirty="0">
                <a:solidFill>
                  <a:srgbClr val="7030A0"/>
                </a:solidFill>
                <a:latin typeface="Calibri" pitchFamily="34" charset="0"/>
                <a:cs typeface="Calibri" pitchFamily="34" charset="0"/>
              </a:rPr>
              <a:t>Central Limit Theorem</a:t>
            </a:r>
          </a:p>
          <a:p>
            <a:pPr algn="l">
              <a:buClr>
                <a:srgbClr val="3A6008"/>
              </a:buClr>
              <a:buFontTx/>
              <a:buChar char="•"/>
              <a:defRPr/>
            </a:pPr>
            <a:r>
              <a:rPr lang="en-US" altLang="en-US" sz="1400" dirty="0">
                <a:solidFill>
                  <a:srgbClr val="7030A0"/>
                </a:solidFill>
                <a:latin typeface="Calibri" pitchFamily="34" charset="0"/>
                <a:cs typeface="Calibri" pitchFamily="34" charset="0"/>
              </a:rPr>
              <a:t>Confidence Interval</a:t>
            </a:r>
          </a:p>
          <a:p>
            <a:pPr algn="l">
              <a:buClr>
                <a:srgbClr val="3A6008"/>
              </a:buClr>
              <a:buFontTx/>
              <a:buChar char="•"/>
              <a:defRPr/>
            </a:pPr>
            <a:r>
              <a:rPr lang="en-US" altLang="en-US" sz="1400" dirty="0">
                <a:solidFill>
                  <a:srgbClr val="7030A0"/>
                </a:solidFill>
                <a:latin typeface="Calibri" pitchFamily="34" charset="0"/>
                <a:cs typeface="Calibri" pitchFamily="34" charset="0"/>
              </a:rPr>
              <a:t>Hypothesis Testing</a:t>
            </a:r>
          </a:p>
          <a:p>
            <a:pPr algn="l">
              <a:buClr>
                <a:srgbClr val="3A6008"/>
              </a:buClr>
              <a:buFontTx/>
              <a:buChar char="•"/>
              <a:defRPr/>
            </a:pPr>
            <a:r>
              <a:rPr lang="en-US" altLang="en-US" sz="1400" dirty="0">
                <a:solidFill>
                  <a:srgbClr val="7030A0"/>
                </a:solidFill>
                <a:latin typeface="Calibri" pitchFamily="34" charset="0"/>
                <a:cs typeface="Calibri" pitchFamily="34" charset="0"/>
              </a:rPr>
              <a:t>One Sided – Two Sided Tests</a:t>
            </a:r>
          </a:p>
          <a:p>
            <a:pPr algn="l">
              <a:buClr>
                <a:srgbClr val="3A6008"/>
              </a:buClr>
              <a:buFontTx/>
              <a:buChar char="•"/>
              <a:defRPr/>
            </a:pPr>
            <a:r>
              <a:rPr lang="en-US" altLang="en-US" sz="1400" dirty="0">
                <a:solidFill>
                  <a:srgbClr val="7030A0"/>
                </a:solidFill>
                <a:latin typeface="Calibri" pitchFamily="34" charset="0"/>
                <a:cs typeface="Calibri" pitchFamily="34" charset="0"/>
              </a:rPr>
              <a:t>Chi-Square Test</a:t>
            </a:r>
          </a:p>
          <a:p>
            <a:pPr algn="l">
              <a:buClr>
                <a:srgbClr val="3A6008"/>
              </a:buClr>
              <a:buFontTx/>
              <a:buChar char="•"/>
              <a:defRPr/>
            </a:pPr>
            <a:r>
              <a:rPr lang="en-US" altLang="en-US" sz="1400" dirty="0">
                <a:solidFill>
                  <a:srgbClr val="7030A0"/>
                </a:solidFill>
                <a:latin typeface="Calibri" pitchFamily="34" charset="0"/>
                <a:cs typeface="Calibri" pitchFamily="34" charset="0"/>
              </a:rPr>
              <a:t>Correlation</a:t>
            </a: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idx="4294967295"/>
          </p:nvPr>
        </p:nvSpPr>
        <p:spPr>
          <a:xfrm>
            <a:off x="303213" y="0"/>
            <a:ext cx="8537575" cy="989013"/>
          </a:xfrm>
          <a:prstGeom prst="rect">
            <a:avLst/>
          </a:prstGeom>
        </p:spPr>
        <p:txBody>
          <a:bodyPr/>
          <a:lstStyle/>
          <a:p>
            <a:r>
              <a:rPr lang="en-US" altLang="en-US"/>
              <a:t>Chi-Square Test</a:t>
            </a:r>
            <a:endParaRPr lang="en-IN" altLang="en-US"/>
          </a:p>
        </p:txBody>
      </p:sp>
      <p:pic>
        <p:nvPicPr>
          <p:cNvPr id="501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3" y="1287463"/>
            <a:ext cx="8372475" cy="488156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idx="4294967295"/>
          </p:nvPr>
        </p:nvSpPr>
        <p:spPr>
          <a:xfrm>
            <a:off x="303213" y="0"/>
            <a:ext cx="8537575" cy="989013"/>
          </a:xfrm>
          <a:prstGeom prst="rect">
            <a:avLst/>
          </a:prstGeom>
        </p:spPr>
        <p:txBody>
          <a:bodyPr/>
          <a:lstStyle/>
          <a:p>
            <a:r>
              <a:rPr lang="en-US" altLang="en-US"/>
              <a:t>Correlation Concept…</a:t>
            </a:r>
            <a:endParaRPr lang="en-IN" altLang="en-US"/>
          </a:p>
        </p:txBody>
      </p:sp>
      <p:sp>
        <p:nvSpPr>
          <p:cNvPr id="51203" name="Footer Placeholder 3"/>
          <p:cNvSpPr>
            <a:spLocks noGrp="1"/>
          </p:cNvSpPr>
          <p:nvPr>
            <p:ph type="ftr" sz="quarter" idx="4294967295"/>
          </p:nvPr>
        </p:nvSpPr>
        <p:spPr>
          <a:xfrm>
            <a:off x="0" y="6437313"/>
            <a:ext cx="5564188" cy="3032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a:buClrTx/>
              <a:buFontTx/>
              <a:buNone/>
            </a:pPr>
            <a:r>
              <a:rPr lang="en-US" altLang="en-US" sz="900">
                <a:solidFill>
                  <a:srgbClr val="808080"/>
                </a:solidFill>
                <a:ea typeface="ＭＳ Ｐゴシック" pitchFamily="34" charset="-128"/>
              </a:rPr>
              <a:t>Fidelity Confidential Information</a:t>
            </a:r>
          </a:p>
        </p:txBody>
      </p:sp>
      <p:pic>
        <p:nvPicPr>
          <p:cNvPr id="512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88" y="1287463"/>
            <a:ext cx="4083050" cy="171608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1" name="Rectangle 12"/>
          <p:cNvSpPr>
            <a:spLocks noChangeArrowheads="1"/>
          </p:cNvSpPr>
          <p:nvPr/>
        </p:nvSpPr>
        <p:spPr bwMode="auto">
          <a:xfrm>
            <a:off x="4302125" y="1535113"/>
            <a:ext cx="4738688" cy="1168400"/>
          </a:xfrm>
          <a:prstGeom prst="rect">
            <a:avLst/>
          </a:prstGeom>
          <a:ln/>
          <a:extLst/>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buClr>
                <a:schemeClr val="accent1"/>
              </a:buClr>
              <a:defRPr/>
            </a:pPr>
            <a:r>
              <a:rPr lang="en-IN" altLang="en-US" sz="1400" b="1" dirty="0">
                <a:solidFill>
                  <a:srgbClr val="0066CC"/>
                </a:solidFill>
                <a:latin typeface="Calibri" pitchFamily="34" charset="0"/>
              </a:rPr>
              <a:t>Correlation</a:t>
            </a:r>
            <a:r>
              <a:rPr lang="en-IN" altLang="en-US" sz="1400" b="1" dirty="0">
                <a:latin typeface="Calibri" pitchFamily="34" charset="0"/>
              </a:rPr>
              <a:t> describes the strength of the </a:t>
            </a:r>
            <a:r>
              <a:rPr lang="en-IN" altLang="en-US" sz="1400" b="1" i="1" u="sng" dirty="0">
                <a:latin typeface="Calibri" pitchFamily="34" charset="0"/>
              </a:rPr>
              <a:t>Linear Association </a:t>
            </a:r>
            <a:r>
              <a:rPr lang="en-IN" altLang="en-US" sz="1400" b="1" dirty="0">
                <a:latin typeface="Calibri" pitchFamily="34" charset="0"/>
              </a:rPr>
              <a:t>between two Variables. The Correlation Co-efficient is denoted by R which is always in between -1 (perfect linear negative relationship) and 1 (perfect linear positive relationship)</a:t>
            </a:r>
            <a:endParaRPr lang="en-IN" altLang="en-US" sz="1400" dirty="0">
              <a:latin typeface="Calibri" pitchFamily="34" charset="0"/>
            </a:endParaRPr>
          </a:p>
        </p:txBody>
      </p:sp>
      <p:pic>
        <p:nvPicPr>
          <p:cNvPr id="5120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3055938"/>
            <a:ext cx="3271837" cy="14573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5120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055938"/>
            <a:ext cx="2613025" cy="14573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5120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213" y="3055938"/>
            <a:ext cx="2801937" cy="14573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5" name="Rectangle 12"/>
          <p:cNvSpPr>
            <a:spLocks noChangeArrowheads="1"/>
          </p:cNvSpPr>
          <p:nvPr/>
        </p:nvSpPr>
        <p:spPr bwMode="auto">
          <a:xfrm>
            <a:off x="229670" y="4545949"/>
            <a:ext cx="2875598" cy="307777"/>
          </a:xfrm>
          <a:prstGeom prst="rect">
            <a:avLst/>
          </a:prstGeom>
          <a:ln/>
          <a:extLst/>
        </p:spPr>
        <p:style>
          <a:lnRef idx="0">
            <a:schemeClr val="accent5"/>
          </a:lnRef>
          <a:fillRef idx="3">
            <a:schemeClr val="accent5"/>
          </a:fillRef>
          <a:effectRef idx="3">
            <a:schemeClr val="accent5"/>
          </a:effectRef>
          <a:fontRef idx="minor">
            <a:schemeClr val="lt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buClr>
                <a:schemeClr val="accent1"/>
              </a:buClr>
              <a:defRPr/>
            </a:pPr>
            <a:r>
              <a:rPr lang="en-IN" altLang="en-US" sz="1400" b="1" dirty="0">
                <a:latin typeface="Calibri" pitchFamily="34" charset="0"/>
              </a:rPr>
              <a:t>Absolute value measures strength</a:t>
            </a:r>
            <a:endParaRPr lang="en-IN" altLang="en-US" sz="1400" dirty="0">
              <a:latin typeface="Calibri" pitchFamily="34" charset="0"/>
            </a:endParaRPr>
          </a:p>
        </p:txBody>
      </p:sp>
      <p:sp>
        <p:nvSpPr>
          <p:cNvPr id="16" name="Rectangle 12"/>
          <p:cNvSpPr>
            <a:spLocks noChangeArrowheads="1"/>
          </p:cNvSpPr>
          <p:nvPr/>
        </p:nvSpPr>
        <p:spPr bwMode="auto">
          <a:xfrm>
            <a:off x="3885158" y="4569559"/>
            <a:ext cx="2000492" cy="307777"/>
          </a:xfrm>
          <a:prstGeom prst="rect">
            <a:avLst/>
          </a:prstGeom>
          <a:ln/>
          <a:extLst/>
        </p:spPr>
        <p:style>
          <a:lnRef idx="0">
            <a:schemeClr val="accent5"/>
          </a:lnRef>
          <a:fillRef idx="3">
            <a:schemeClr val="accent5"/>
          </a:fillRef>
          <a:effectRef idx="3">
            <a:schemeClr val="accent5"/>
          </a:effectRef>
          <a:fontRef idx="minor">
            <a:schemeClr val="lt1"/>
          </a:fontRef>
        </p:style>
        <p:txBody>
          <a:bodyPr>
            <a:spAutoFit/>
          </a:bodyPr>
          <a:lstStyle/>
          <a:p>
            <a:pPr algn="l" eaLnBrk="1" hangingPunct="1">
              <a:buClr>
                <a:schemeClr val="accent1"/>
              </a:buClr>
              <a:defRPr/>
            </a:pPr>
            <a:r>
              <a:rPr lang="en-IN" altLang="en-US" sz="1400" b="1" dirty="0">
                <a:solidFill>
                  <a:schemeClr val="tx1"/>
                </a:solidFill>
                <a:latin typeface="Calibri" pitchFamily="34" charset="0"/>
              </a:rPr>
              <a:t>Sign indicates Direction</a:t>
            </a:r>
          </a:p>
        </p:txBody>
      </p:sp>
      <p:sp>
        <p:nvSpPr>
          <p:cNvPr id="17" name="Rectangle 12"/>
          <p:cNvSpPr>
            <a:spLocks noChangeArrowheads="1"/>
          </p:cNvSpPr>
          <p:nvPr/>
        </p:nvSpPr>
        <p:spPr bwMode="auto">
          <a:xfrm>
            <a:off x="6503831" y="4569559"/>
            <a:ext cx="2421227" cy="307777"/>
          </a:xfrm>
          <a:prstGeom prst="rect">
            <a:avLst/>
          </a:prstGeom>
          <a:ln/>
          <a:extLst/>
        </p:spPr>
        <p:style>
          <a:lnRef idx="0">
            <a:schemeClr val="accent5"/>
          </a:lnRef>
          <a:fillRef idx="3">
            <a:schemeClr val="accent5"/>
          </a:fillRef>
          <a:effectRef idx="3">
            <a:schemeClr val="accent5"/>
          </a:effectRef>
          <a:fontRef idx="minor">
            <a:schemeClr val="lt1"/>
          </a:fontRef>
        </p:style>
        <p:txBody>
          <a:bodyPr>
            <a:spAutoFit/>
          </a:bodyPr>
          <a:lstStyle/>
          <a:p>
            <a:pPr algn="l" eaLnBrk="1" hangingPunct="1">
              <a:buClr>
                <a:schemeClr val="accent1"/>
              </a:buClr>
              <a:defRPr/>
            </a:pPr>
            <a:r>
              <a:rPr lang="en-IN" altLang="en-US" sz="1400" b="1" dirty="0">
                <a:solidFill>
                  <a:schemeClr val="tx1"/>
                </a:solidFill>
                <a:latin typeface="Calibri" pitchFamily="34" charset="0"/>
              </a:rPr>
              <a:t>Not Affected by Unit Change</a:t>
            </a:r>
          </a:p>
        </p:txBody>
      </p:sp>
      <p:pic>
        <p:nvPicPr>
          <p:cNvPr id="5121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88" y="5100638"/>
            <a:ext cx="3297237" cy="157003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9" name="Rectangle 12"/>
          <p:cNvSpPr>
            <a:spLocks noChangeArrowheads="1"/>
          </p:cNvSpPr>
          <p:nvPr/>
        </p:nvSpPr>
        <p:spPr bwMode="auto">
          <a:xfrm>
            <a:off x="3438656" y="5507885"/>
            <a:ext cx="1356543" cy="523220"/>
          </a:xfrm>
          <a:prstGeom prst="rect">
            <a:avLst/>
          </a:prstGeom>
          <a:ln/>
          <a:extLst/>
        </p:spPr>
        <p:style>
          <a:lnRef idx="0">
            <a:schemeClr val="accent5"/>
          </a:lnRef>
          <a:fillRef idx="3">
            <a:schemeClr val="accent5"/>
          </a:fillRef>
          <a:effectRef idx="3">
            <a:schemeClr val="accent5"/>
          </a:effectRef>
          <a:fontRef idx="minor">
            <a:schemeClr val="lt1"/>
          </a:fontRef>
        </p:style>
        <p:txBody>
          <a:bodyPr>
            <a:spAutoFit/>
          </a:bodyPr>
          <a:lstStyle/>
          <a:p>
            <a:pPr algn="l" eaLnBrk="1" hangingPunct="1">
              <a:buClr>
                <a:schemeClr val="accent1"/>
              </a:buClr>
              <a:defRPr/>
            </a:pPr>
            <a:r>
              <a:rPr lang="en-IN" altLang="en-US" sz="1400" b="1" dirty="0">
                <a:solidFill>
                  <a:schemeClr val="tx1"/>
                </a:solidFill>
                <a:latin typeface="Calibri" pitchFamily="34" charset="0"/>
              </a:rPr>
              <a:t>Corr.(Y and X) = Corr.(X and Y)</a:t>
            </a:r>
          </a:p>
        </p:txBody>
      </p:sp>
      <p:pic>
        <p:nvPicPr>
          <p:cNvPr id="51222"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9975" y="5100638"/>
            <a:ext cx="3259138" cy="157003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2" name="Rectangle 12"/>
          <p:cNvSpPr>
            <a:spLocks noChangeArrowheads="1"/>
          </p:cNvSpPr>
          <p:nvPr/>
        </p:nvSpPr>
        <p:spPr bwMode="auto">
          <a:xfrm>
            <a:off x="8195270" y="5546520"/>
            <a:ext cx="871456" cy="523220"/>
          </a:xfrm>
          <a:prstGeom prst="rect">
            <a:avLst/>
          </a:prstGeom>
          <a:ln/>
          <a:extLst/>
        </p:spPr>
        <p:style>
          <a:lnRef idx="0">
            <a:schemeClr val="accent5"/>
          </a:lnRef>
          <a:fillRef idx="3">
            <a:schemeClr val="accent5"/>
          </a:fillRef>
          <a:effectRef idx="3">
            <a:schemeClr val="accent5"/>
          </a:effectRef>
          <a:fontRef idx="minor">
            <a:schemeClr val="lt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buClr>
                <a:schemeClr val="accent1"/>
              </a:buClr>
              <a:defRPr/>
            </a:pPr>
            <a:r>
              <a:rPr lang="en-IN" altLang="en-US" sz="1400" b="1" dirty="0">
                <a:latin typeface="Calibri" pitchFamily="34" charset="0"/>
              </a:rPr>
              <a:t>Outlier Sensitive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idx="4294967295"/>
          </p:nvPr>
        </p:nvSpPr>
        <p:spPr>
          <a:xfrm>
            <a:off x="303213" y="0"/>
            <a:ext cx="8537575" cy="989013"/>
          </a:xfrm>
          <a:prstGeom prst="rect">
            <a:avLst/>
          </a:prstGeom>
        </p:spPr>
        <p:txBody>
          <a:bodyPr/>
          <a:lstStyle/>
          <a:p>
            <a:r>
              <a:rPr lang="en-US" altLang="en-US"/>
              <a:t>Scatter Plots…Guess the Correlation Coefficient…!!!</a:t>
            </a:r>
            <a:endParaRPr lang="en-IN" altLang="en-US"/>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8" y="1674813"/>
            <a:ext cx="3233737" cy="237013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522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4525" y="1674813"/>
            <a:ext cx="2981325" cy="239553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522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2188" y="1674813"/>
            <a:ext cx="2819400" cy="23177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5223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25" y="4105275"/>
            <a:ext cx="3130550" cy="22447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52231"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2163" y="4019550"/>
            <a:ext cx="2754312" cy="23907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52232"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2188" y="4059238"/>
            <a:ext cx="2686050" cy="23145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idx="4294967295"/>
          </p:nvPr>
        </p:nvSpPr>
        <p:spPr>
          <a:xfrm>
            <a:off x="2351088" y="2936875"/>
            <a:ext cx="8537575" cy="989013"/>
          </a:xfrm>
          <a:prstGeom prst="rect">
            <a:avLst/>
          </a:prstGeom>
        </p:spPr>
        <p:txBody>
          <a:bodyPr/>
          <a:lstStyle/>
          <a:p>
            <a:r>
              <a:rPr lang="en-US" altLang="en-US" sz="4800"/>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itle1"/>
          <p:cNvSpPr>
            <a:spLocks noGrp="1" noChangeArrowheads="1"/>
          </p:cNvSpPr>
          <p:nvPr>
            <p:ph type="title" idx="4294967295"/>
            <p:custDataLst>
              <p:tags r:id="rId2"/>
            </p:custDataLst>
          </p:nvPr>
        </p:nvSpPr>
        <p:spPr>
          <a:xfrm>
            <a:off x="303213" y="0"/>
            <a:ext cx="8537575" cy="989013"/>
          </a:xfrm>
          <a:prstGeom prst="rect">
            <a:avLst/>
          </a:prstGeom>
        </p:spPr>
        <p:txBody>
          <a:bodyPr/>
          <a:lstStyle/>
          <a:p>
            <a:pPr eaLnBrk="1" hangingPunct="1"/>
            <a:r>
              <a:rPr lang="en-US" altLang="en-US"/>
              <a:t>Data Basics</a:t>
            </a:r>
          </a:p>
        </p:txBody>
      </p:sp>
      <p:sp>
        <p:nvSpPr>
          <p:cNvPr id="1433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endParaRPr lang="en-US" altLang="en-US" sz="900" dirty="0">
              <a:solidFill>
                <a:srgbClr val="808080"/>
              </a:solidFill>
              <a:ea typeface="ＭＳ Ｐゴシック" pitchFamily="34" charset="-128"/>
            </a:endParaRPr>
          </a:p>
        </p:txBody>
      </p:sp>
      <p:grpSp>
        <p:nvGrpSpPr>
          <p:cNvPr id="14340" name="Group 1"/>
          <p:cNvGrpSpPr>
            <a:grpSpLocks/>
          </p:cNvGrpSpPr>
          <p:nvPr/>
        </p:nvGrpSpPr>
        <p:grpSpPr bwMode="auto">
          <a:xfrm>
            <a:off x="209550" y="1304925"/>
            <a:ext cx="8059738" cy="5332413"/>
            <a:chOff x="209550" y="1305560"/>
            <a:chExt cx="8059240" cy="5331778"/>
          </a:xfrm>
        </p:grpSpPr>
        <p:sp>
          <p:nvSpPr>
            <p:cNvPr id="14343" name="Notes"/>
            <p:cNvSpPr txBox="1">
              <a:spLocks noChangeArrowheads="1"/>
            </p:cNvSpPr>
            <p:nvPr>
              <p:custDataLst>
                <p:tags r:id="rId3"/>
              </p:custDataLst>
            </p:nvPr>
          </p:nvSpPr>
          <p:spPr bwMode="auto">
            <a:xfrm>
              <a:off x="209550" y="6496050"/>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graphicFrame>
          <p:nvGraphicFramePr>
            <p:cNvPr id="8" name="Diagram 7"/>
            <p:cNvGraphicFramePr/>
            <p:nvPr/>
          </p:nvGraphicFramePr>
          <p:xfrm>
            <a:off x="583474" y="1305560"/>
            <a:ext cx="7685316" cy="241735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pic>
        <p:nvPicPr>
          <p:cNvPr id="14341"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2938" y="3836988"/>
            <a:ext cx="7543800" cy="16351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858585"/>
                  </a:outerShdw>
                </a:effectLst>
              </a14:hiddenEffects>
            </a:ext>
          </a:extLst>
        </p:spPr>
      </p:pic>
      <p:pic>
        <p:nvPicPr>
          <p:cNvPr id="14342"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2075" y="5618163"/>
            <a:ext cx="4619625" cy="6572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858585"/>
                  </a:outerShdw>
                </a:effectLst>
              </a14:hiddenEffects>
            </a:ext>
          </a:extLst>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1"/>
          <p:cNvSpPr>
            <a:spLocks noGrp="1" noChangeArrowheads="1"/>
          </p:cNvSpPr>
          <p:nvPr>
            <p:ph type="title" idx="4294967295"/>
            <p:custDataLst>
              <p:tags r:id="rId2"/>
            </p:custDataLst>
          </p:nvPr>
        </p:nvSpPr>
        <p:spPr>
          <a:xfrm>
            <a:off x="303213" y="0"/>
            <a:ext cx="8537575" cy="989013"/>
          </a:xfrm>
          <a:prstGeom prst="rect">
            <a:avLst/>
          </a:prstGeom>
        </p:spPr>
        <p:txBody>
          <a:bodyPr/>
          <a:lstStyle/>
          <a:p>
            <a:pPr eaLnBrk="1" hangingPunct="1"/>
            <a:r>
              <a:rPr lang="en-US" altLang="en-US"/>
              <a:t>Population, Sample and Sources of Bias</a:t>
            </a:r>
          </a:p>
        </p:txBody>
      </p:sp>
      <p:sp>
        <p:nvSpPr>
          <p:cNvPr id="153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endParaRPr lang="en-US" altLang="en-US" sz="900" dirty="0">
              <a:solidFill>
                <a:srgbClr val="808080"/>
              </a:solidFill>
              <a:ea typeface="ＭＳ Ｐゴシック" pitchFamily="34" charset="-128"/>
            </a:endParaRPr>
          </a:p>
        </p:txBody>
      </p:sp>
      <p:sp>
        <p:nvSpPr>
          <p:cNvPr id="15364" name="Notes"/>
          <p:cNvSpPr txBox="1">
            <a:spLocks noChangeArrowheads="1"/>
          </p:cNvSpPr>
          <p:nvPr>
            <p:custDataLst>
              <p:tags r:id="rId3"/>
            </p:custDataLst>
          </p:nvPr>
        </p:nvSpPr>
        <p:spPr bwMode="auto">
          <a:xfrm>
            <a:off x="209550" y="6496050"/>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noProof="1">
              <a:solidFill>
                <a:schemeClr val="tx1"/>
              </a:solidFill>
              <a:latin typeface="Verdana" pitchFamily="34" charset="0"/>
            </a:endParaRPr>
          </a:p>
        </p:txBody>
      </p:sp>
      <p:grpSp>
        <p:nvGrpSpPr>
          <p:cNvPr id="15365" name="Group 1"/>
          <p:cNvGrpSpPr>
            <a:grpSpLocks/>
          </p:cNvGrpSpPr>
          <p:nvPr/>
        </p:nvGrpSpPr>
        <p:grpSpPr bwMode="auto">
          <a:xfrm>
            <a:off x="209550" y="3481388"/>
            <a:ext cx="8751888" cy="2884487"/>
            <a:chOff x="188763" y="1185587"/>
            <a:chExt cx="8906673" cy="2973670"/>
          </a:xfrm>
        </p:grpSpPr>
        <p:pic>
          <p:nvPicPr>
            <p:cNvPr id="153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763" y="1185587"/>
              <a:ext cx="4129564" cy="2300251"/>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grpSp>
          <p:nvGrpSpPr>
            <p:cNvPr id="15376" name="Group 13"/>
            <p:cNvGrpSpPr>
              <a:grpSpLocks/>
            </p:cNvGrpSpPr>
            <p:nvPr/>
          </p:nvGrpSpPr>
          <p:grpSpPr bwMode="auto">
            <a:xfrm>
              <a:off x="188764" y="3584057"/>
              <a:ext cx="4129564" cy="575200"/>
              <a:chOff x="252914" y="3519066"/>
              <a:chExt cx="4130066" cy="575088"/>
            </a:xfrm>
          </p:grpSpPr>
          <p:pic>
            <p:nvPicPr>
              <p:cNvPr id="1537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914" y="3519066"/>
                <a:ext cx="1715985" cy="5720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537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8898" y="3519067"/>
                <a:ext cx="2414082" cy="57508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29" name="TextBox 28"/>
            <p:cNvSpPr txBox="1"/>
            <p:nvPr/>
          </p:nvSpPr>
          <p:spPr>
            <a:xfrm>
              <a:off x="4478119" y="2504673"/>
              <a:ext cx="4617317" cy="148929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1450" indent="-171450" algn="l">
                <a:spcBef>
                  <a:spcPts val="600"/>
                </a:spcBef>
                <a:buFont typeface="Wingdings" panose="05000000000000000000" pitchFamily="2" charset="2"/>
                <a:buChar char="q"/>
                <a:defRPr/>
              </a:pPr>
              <a:r>
                <a:rPr lang="en-US" sz="1100" b="1" dirty="0">
                  <a:latin typeface="Calibri" panose="020F0502020204030204" pitchFamily="34" charset="0"/>
                  <a:cs typeface="Calibri" panose="020F0502020204030204" pitchFamily="34" charset="0"/>
                </a:rPr>
                <a:t>Convenience sample: </a:t>
              </a:r>
              <a:r>
                <a:rPr lang="en-US" sz="1100" dirty="0">
                  <a:latin typeface="Calibri" panose="020F0502020204030204" pitchFamily="34" charset="0"/>
                  <a:cs typeface="Calibri" panose="020F0502020204030204" pitchFamily="34" charset="0"/>
                </a:rPr>
                <a:t>Individuals who are easily accessible are more likely to be included in the sample</a:t>
              </a:r>
            </a:p>
            <a:p>
              <a:pPr marL="171450" indent="-171450" algn="l">
                <a:buFont typeface="Wingdings" panose="05000000000000000000" pitchFamily="2" charset="2"/>
                <a:buChar char="q"/>
                <a:defRPr/>
              </a:pPr>
              <a:r>
                <a:rPr lang="en-US" sz="1100" b="1" dirty="0">
                  <a:latin typeface="Calibri" panose="020F0502020204030204" pitchFamily="34" charset="0"/>
                  <a:cs typeface="Calibri" panose="020F0502020204030204" pitchFamily="34" charset="0"/>
                </a:rPr>
                <a:t>Non-Response: </a:t>
              </a:r>
              <a:r>
                <a:rPr lang="en-US" sz="1100" dirty="0">
                  <a:latin typeface="Calibri" panose="020F0502020204030204" pitchFamily="34" charset="0"/>
                  <a:cs typeface="Calibri" panose="020F0502020204030204" pitchFamily="34" charset="0"/>
                </a:rPr>
                <a:t>If only a (non-random) fraction of the randomly sampled people respond to a survey such that the sample is no longer representative of the population.</a:t>
              </a:r>
            </a:p>
            <a:p>
              <a:pPr marL="171450" indent="-171450" algn="l">
                <a:buFont typeface="Wingdings" panose="05000000000000000000" pitchFamily="2" charset="2"/>
                <a:buChar char="q"/>
                <a:defRPr/>
              </a:pPr>
              <a:r>
                <a:rPr lang="en-US" sz="1100" b="1" dirty="0">
                  <a:latin typeface="Calibri" panose="020F0502020204030204" pitchFamily="34" charset="0"/>
                  <a:cs typeface="Calibri" panose="020F0502020204030204" pitchFamily="34" charset="0"/>
                </a:rPr>
                <a:t>Voluntary Response : </a:t>
              </a:r>
              <a:r>
                <a:rPr lang="en-US" sz="1100" dirty="0">
                  <a:latin typeface="Calibri" panose="020F0502020204030204" pitchFamily="34" charset="0"/>
                  <a:cs typeface="Calibri" panose="020F0502020204030204" pitchFamily="34" charset="0"/>
                </a:rPr>
                <a:t>Occurs when the sample consists of people who volunteer to respond because they have strong opinions on the issue</a:t>
              </a:r>
            </a:p>
          </p:txBody>
        </p:sp>
      </p:grpSp>
      <p:sp>
        <p:nvSpPr>
          <p:cNvPr id="17" name="Text Box 4"/>
          <p:cNvSpPr txBox="1">
            <a:spLocks noChangeArrowheads="1"/>
          </p:cNvSpPr>
          <p:nvPr/>
        </p:nvSpPr>
        <p:spPr bwMode="auto">
          <a:xfrm>
            <a:off x="153988" y="1290638"/>
            <a:ext cx="8807450" cy="1008062"/>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marL="0" indent="0" algn="l">
              <a:spcBef>
                <a:spcPts val="300"/>
              </a:spcBef>
              <a:buClr>
                <a:srgbClr val="3A6008"/>
              </a:buClr>
              <a:defRPr/>
            </a:pPr>
            <a:r>
              <a:rPr lang="en-US" altLang="en-US" sz="1400" b="1" dirty="0">
                <a:latin typeface="Calibri" panose="020F0502020204030204" pitchFamily="34" charset="0"/>
                <a:cs typeface="Calibri" panose="020F0502020204030204" pitchFamily="34" charset="0"/>
              </a:rPr>
              <a:t>Population : </a:t>
            </a:r>
            <a:r>
              <a:rPr lang="en-US" altLang="en-US" sz="1400" dirty="0">
                <a:latin typeface="Calibri" panose="020F0502020204030204" pitchFamily="34" charset="0"/>
                <a:cs typeface="Calibri" panose="020F0502020204030204" pitchFamily="34" charset="0"/>
              </a:rPr>
              <a:t>A population includes each element from the set of observations that can be made.</a:t>
            </a:r>
          </a:p>
          <a:p>
            <a:pPr marL="0" indent="0" algn="l">
              <a:spcBef>
                <a:spcPts val="300"/>
              </a:spcBef>
              <a:buClr>
                <a:srgbClr val="3A6008"/>
              </a:buClr>
              <a:defRPr/>
            </a:pPr>
            <a:r>
              <a:rPr lang="en-US" altLang="en-US" dirty="0">
                <a:latin typeface="Calibri" panose="020F0502020204030204" pitchFamily="34" charset="0"/>
                <a:cs typeface="Calibri" panose="020F0502020204030204" pitchFamily="34" charset="0"/>
              </a:rPr>
              <a:t>E.g. MNC Employees residing in Bangalore, All Honda cars manufactured in 2014.</a:t>
            </a:r>
          </a:p>
          <a:p>
            <a:pPr marL="0" indent="0" algn="l">
              <a:spcBef>
                <a:spcPts val="300"/>
              </a:spcBef>
              <a:buClr>
                <a:srgbClr val="3A6008"/>
              </a:buClr>
              <a:defRPr/>
            </a:pPr>
            <a:r>
              <a:rPr lang="en-US" altLang="en-US" sz="1400" b="1" dirty="0">
                <a:latin typeface="Calibri" panose="020F0502020204030204" pitchFamily="34" charset="0"/>
                <a:cs typeface="Calibri" panose="020F0502020204030204" pitchFamily="34" charset="0"/>
              </a:rPr>
              <a:t>Sample : </a:t>
            </a:r>
            <a:r>
              <a:rPr lang="en-US" altLang="en-US" sz="1400" dirty="0">
                <a:latin typeface="Calibri" panose="020F0502020204030204" pitchFamily="34" charset="0"/>
                <a:cs typeface="Calibri" panose="020F0502020204030204" pitchFamily="34" charset="0"/>
              </a:rPr>
              <a:t>A sample consists only of observations drawn from the population.</a:t>
            </a:r>
          </a:p>
          <a:p>
            <a:pPr marL="0" indent="0" algn="l">
              <a:spcBef>
                <a:spcPts val="300"/>
              </a:spcBef>
              <a:buClr>
                <a:srgbClr val="3A6008"/>
              </a:buClr>
              <a:defRPr/>
            </a:pPr>
            <a:r>
              <a:rPr lang="en-US" altLang="en-US" dirty="0">
                <a:latin typeface="Calibri" panose="020F0502020204030204" pitchFamily="34" charset="0"/>
                <a:cs typeface="Calibri" panose="020F0502020204030204" pitchFamily="34" charset="0"/>
              </a:rPr>
              <a:t>E.g. Fidelity Employees from EGL and Manyata, Honda City manufactured in Q2 of 2014.</a:t>
            </a:r>
          </a:p>
        </p:txBody>
      </p:sp>
      <p:sp>
        <p:nvSpPr>
          <p:cNvPr id="18" name="Rectangle 17"/>
          <p:cNvSpPr/>
          <p:nvPr/>
        </p:nvSpPr>
        <p:spPr bwMode="auto">
          <a:xfrm>
            <a:off x="5409099" y="4506435"/>
            <a:ext cx="2550523" cy="297090"/>
          </a:xfrm>
          <a:prstGeom prst="rect">
            <a:avLst/>
          </a:prstGeom>
          <a:solidFill>
            <a:schemeClr val="accent4">
              <a:lumMod val="75000"/>
              <a:lumOff val="25000"/>
            </a:schemeClr>
          </a:solidFill>
        </p:spPr>
        <p:style>
          <a:lnRef idx="0">
            <a:schemeClr val="accent1"/>
          </a:lnRef>
          <a:fillRef idx="3">
            <a:schemeClr val="accent1"/>
          </a:fillRef>
          <a:effectRef idx="3">
            <a:schemeClr val="accent1"/>
          </a:effectRef>
          <a:fontRef idx="minor">
            <a:schemeClr val="lt1"/>
          </a:fontRef>
        </p:style>
        <p:txBody>
          <a:bodyPr anchor="ctr"/>
          <a:lstStyle/>
          <a:p>
            <a:pPr>
              <a:defRPr/>
            </a:pPr>
            <a:r>
              <a:rPr lang="en-US" sz="1400" b="1" dirty="0">
                <a:latin typeface="Calibri" panose="020F0502020204030204" pitchFamily="34" charset="0"/>
                <a:cs typeface="Calibri" panose="020F0502020204030204" pitchFamily="34" charset="0"/>
              </a:rPr>
              <a:t>Some Sources of Sampling Bias</a:t>
            </a:r>
          </a:p>
        </p:txBody>
      </p:sp>
      <p:sp>
        <p:nvSpPr>
          <p:cNvPr id="19" name="Text Box 4"/>
          <p:cNvSpPr txBox="1">
            <a:spLocks noChangeArrowheads="1"/>
          </p:cNvSpPr>
          <p:nvPr/>
        </p:nvSpPr>
        <p:spPr bwMode="auto">
          <a:xfrm>
            <a:off x="153988" y="2373313"/>
            <a:ext cx="8807450" cy="868362"/>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marL="0" indent="0" algn="l">
              <a:spcBef>
                <a:spcPts val="300"/>
              </a:spcBef>
              <a:buClr>
                <a:srgbClr val="3A6008"/>
              </a:buClr>
              <a:defRPr/>
            </a:pPr>
            <a:r>
              <a:rPr lang="en-US" altLang="en-US" i="1" dirty="0">
                <a:latin typeface="Calibri" panose="020F0502020204030204" pitchFamily="34" charset="0"/>
                <a:cs typeface="Calibri" panose="020F0502020204030204" pitchFamily="34" charset="0"/>
              </a:rPr>
              <a:t>In statistics &amp; survey methodology,</a:t>
            </a:r>
            <a:r>
              <a:rPr lang="en-US" altLang="en-US" b="1" i="1" dirty="0">
                <a:latin typeface="Calibri" panose="020F0502020204030204" pitchFamily="34" charset="0"/>
                <a:cs typeface="Calibri" panose="020F0502020204030204" pitchFamily="34" charset="0"/>
              </a:rPr>
              <a:t> sampling </a:t>
            </a:r>
            <a:r>
              <a:rPr lang="en-US" altLang="en-US" i="1" dirty="0">
                <a:latin typeface="Calibri" panose="020F0502020204030204" pitchFamily="34" charset="0"/>
                <a:cs typeface="Calibri" panose="020F0502020204030204" pitchFamily="34" charset="0"/>
              </a:rPr>
              <a:t>is concerned with the selection of a subset of individuals (sample) from within a statistical population to estimate characteristics of the whole population.</a:t>
            </a:r>
          </a:p>
          <a:p>
            <a:pPr marL="0" indent="0" algn="l">
              <a:spcBef>
                <a:spcPts val="300"/>
              </a:spcBef>
              <a:buClr>
                <a:srgbClr val="3A6008"/>
              </a:buClr>
              <a:defRPr/>
            </a:pPr>
            <a:r>
              <a:rPr lang="en-US" altLang="en-US" i="1" dirty="0">
                <a:latin typeface="Calibri" panose="020F0502020204030204" pitchFamily="34" charset="0"/>
                <a:cs typeface="Calibri" panose="020F0502020204030204" pitchFamily="34" charset="0"/>
              </a:rPr>
              <a:t>In cases, when the universe (population) is very large, then the sampling method is the only practical method for collecting the data. It is economical, scientific and consumes less time.</a:t>
            </a:r>
          </a:p>
        </p:txBody>
      </p:sp>
      <p:sp>
        <p:nvSpPr>
          <p:cNvPr id="21" name="TextBox 20"/>
          <p:cNvSpPr txBox="1"/>
          <p:nvPr/>
        </p:nvSpPr>
        <p:spPr bwMode="auto">
          <a:xfrm>
            <a:off x="4424363" y="3600450"/>
            <a:ext cx="4537075" cy="769938"/>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1450" indent="-171450" algn="l">
              <a:buFont typeface="Wingdings" panose="05000000000000000000" pitchFamily="2" charset="2"/>
              <a:buChar char="q"/>
              <a:defRPr/>
            </a:pPr>
            <a:r>
              <a:rPr lang="en-US" sz="1100" dirty="0">
                <a:latin typeface="Calibri" panose="020F0502020204030204" pitchFamily="34" charset="0"/>
                <a:cs typeface="Calibri" panose="020F0502020204030204" pitchFamily="34" charset="0"/>
              </a:rPr>
              <a:t>Chances of introducing sampling bias.</a:t>
            </a:r>
          </a:p>
          <a:p>
            <a:pPr marL="171450" indent="-171450" algn="l">
              <a:buFont typeface="Wingdings" panose="05000000000000000000" pitchFamily="2" charset="2"/>
              <a:buChar char="q"/>
              <a:defRPr/>
            </a:pPr>
            <a:r>
              <a:rPr lang="en-US" sz="1100" dirty="0">
                <a:latin typeface="Calibri" panose="020F0502020204030204" pitchFamily="34" charset="0"/>
                <a:cs typeface="Calibri" panose="020F0502020204030204" pitchFamily="34" charset="0"/>
              </a:rPr>
              <a:t>Sampling Error.</a:t>
            </a:r>
          </a:p>
          <a:p>
            <a:pPr marL="171450" indent="-171450" algn="l">
              <a:buFont typeface="Wingdings" panose="05000000000000000000" pitchFamily="2" charset="2"/>
              <a:buChar char="q"/>
              <a:defRPr/>
            </a:pPr>
            <a:r>
              <a:rPr lang="en-US" sz="1100" dirty="0">
                <a:latin typeface="Calibri" panose="020F0502020204030204" pitchFamily="34" charset="0"/>
                <a:cs typeface="Calibri" panose="020F0502020204030204" pitchFamily="34" charset="0"/>
              </a:rPr>
              <a:t>Will never be an exact representation of the population. </a:t>
            </a:r>
          </a:p>
        </p:txBody>
      </p:sp>
      <p:sp>
        <p:nvSpPr>
          <p:cNvPr id="22" name="Rectangle 21"/>
          <p:cNvSpPr/>
          <p:nvPr/>
        </p:nvSpPr>
        <p:spPr bwMode="auto">
          <a:xfrm>
            <a:off x="5409098" y="3346623"/>
            <a:ext cx="2550523" cy="297090"/>
          </a:xfrm>
          <a:prstGeom prst="rect">
            <a:avLst/>
          </a:prstGeom>
          <a:solidFill>
            <a:schemeClr val="accent4">
              <a:lumMod val="75000"/>
              <a:lumOff val="25000"/>
            </a:schemeClr>
          </a:solidFill>
        </p:spPr>
        <p:style>
          <a:lnRef idx="0">
            <a:schemeClr val="accent1"/>
          </a:lnRef>
          <a:fillRef idx="3">
            <a:schemeClr val="accent1"/>
          </a:fillRef>
          <a:effectRef idx="3">
            <a:schemeClr val="accent1"/>
          </a:effectRef>
          <a:fontRef idx="minor">
            <a:schemeClr val="lt1"/>
          </a:fontRef>
        </p:style>
        <p:txBody>
          <a:bodyPr anchor="ctr"/>
          <a:lstStyle/>
          <a:p>
            <a:pPr>
              <a:defRPr/>
            </a:pPr>
            <a:r>
              <a:rPr lang="en-US" b="1" dirty="0"/>
              <a:t>Disadvantages of sampling</a:t>
            </a:r>
            <a:endParaRPr lang="en-US" b="1" dirty="0">
              <a:latin typeface="Calibri" panose="020F0502020204030204" pitchFamily="34" charset="0"/>
              <a:cs typeface="Calibri" panose="020F0502020204030204" pitchFamily="34" charset="0"/>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idx="4294967295"/>
          </p:nvPr>
        </p:nvSpPr>
        <p:spPr>
          <a:xfrm>
            <a:off x="303213" y="0"/>
            <a:ext cx="8537575" cy="989013"/>
          </a:xfrm>
          <a:prstGeom prst="rect">
            <a:avLst/>
          </a:prstGeom>
        </p:spPr>
        <p:txBody>
          <a:bodyPr/>
          <a:lstStyle/>
          <a:p>
            <a:r>
              <a:rPr lang="en-US" altLang="en-US"/>
              <a:t>Popular Sampling Methods</a:t>
            </a:r>
          </a:p>
        </p:txBody>
      </p:sp>
      <p:sp>
        <p:nvSpPr>
          <p:cNvPr id="11" name="Text Box 4"/>
          <p:cNvSpPr txBox="1">
            <a:spLocks noChangeArrowheads="1"/>
          </p:cNvSpPr>
          <p:nvPr/>
        </p:nvSpPr>
        <p:spPr bwMode="auto">
          <a:xfrm>
            <a:off x="87313" y="1257300"/>
            <a:ext cx="8912225" cy="2954338"/>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buClr>
                <a:srgbClr val="3A6008"/>
              </a:buClr>
              <a:buFontTx/>
              <a:buChar char="•"/>
              <a:defRPr/>
            </a:pPr>
            <a:r>
              <a:rPr lang="en-US" b="1" dirty="0"/>
              <a:t>Simple random sampling</a:t>
            </a:r>
            <a:r>
              <a:rPr lang="en-US" dirty="0"/>
              <a:t> is the simplest form of sampling. Each member of the population has an equal and known chance of being selected.</a:t>
            </a:r>
          </a:p>
          <a:p>
            <a:pPr algn="l">
              <a:buClr>
                <a:srgbClr val="3A6008"/>
              </a:buClr>
              <a:buFontTx/>
              <a:buChar char="•"/>
              <a:defRPr/>
            </a:pPr>
            <a:r>
              <a:rPr lang="en-US" b="1" dirty="0"/>
              <a:t>Systematic sampling</a:t>
            </a:r>
            <a:r>
              <a:rPr lang="en-US" dirty="0"/>
              <a:t> is often used instead of random sampling. It is also called an Nth name selection technique. This involves a random start and then proceeds with the selection of every </a:t>
            </a:r>
            <a:r>
              <a:rPr lang="en-US" i="1" dirty="0" err="1"/>
              <a:t>k’</a:t>
            </a:r>
            <a:r>
              <a:rPr lang="en-US" dirty="0" err="1"/>
              <a:t>th</a:t>
            </a:r>
            <a:r>
              <a:rPr lang="en-US" dirty="0"/>
              <a:t> element from then onwards. In this case, </a:t>
            </a:r>
            <a:r>
              <a:rPr lang="en-US" i="1" dirty="0"/>
              <a:t>k</a:t>
            </a:r>
            <a:r>
              <a:rPr lang="en-US" dirty="0"/>
              <a:t>=(population size/sample size).</a:t>
            </a:r>
          </a:p>
          <a:p>
            <a:pPr algn="l">
              <a:buClr>
                <a:srgbClr val="3A6008"/>
              </a:buClr>
              <a:buFontTx/>
              <a:buChar char="•"/>
              <a:defRPr/>
            </a:pPr>
            <a:r>
              <a:rPr lang="en-US" b="1" dirty="0"/>
              <a:t>Stratified sampling</a:t>
            </a:r>
            <a:r>
              <a:rPr lang="en-US" dirty="0"/>
              <a:t> is commonly used probability method that is superior to random sampling because it reduces sampling error. A stratum is a subset of the population that share at least one common characteristic. Examples of stratums might be males and females, or managers and non-managers. The researcher first identifies the relevant stratums and their actual representation in the population. Random sampling is then used to select a </a:t>
            </a:r>
            <a:r>
              <a:rPr lang="en-US" i="1" dirty="0"/>
              <a:t>sufficient</a:t>
            </a:r>
            <a:r>
              <a:rPr lang="en-US" dirty="0"/>
              <a:t> number of subjects from each stratum. "</a:t>
            </a:r>
            <a:r>
              <a:rPr lang="en-US" i="1" dirty="0"/>
              <a:t>Sufficient</a:t>
            </a:r>
            <a:r>
              <a:rPr lang="en-US" dirty="0"/>
              <a:t>" refers to a sample size large enough for us to be reasonably confident that the stratum represents the population. Stratified sampling is often used when one or more of the stratums in the population have a low incidence relative to the other stratums.</a:t>
            </a:r>
          </a:p>
          <a:p>
            <a:pPr algn="l">
              <a:buClr>
                <a:srgbClr val="3A6008"/>
              </a:buClr>
              <a:buFontTx/>
              <a:buChar char="•"/>
              <a:defRPr/>
            </a:pPr>
            <a:r>
              <a:rPr lang="en-US" b="1" dirty="0"/>
              <a:t>Cluster sampling </a:t>
            </a:r>
            <a:r>
              <a:rPr lang="en-US" dirty="0"/>
              <a:t>is a sampling technique where the entire population is divided into groups, or clusters, and a random sample of these clusters are selected. All observations in the selected clusters are included in the sample.</a:t>
            </a:r>
          </a:p>
        </p:txBody>
      </p:sp>
      <p:pic>
        <p:nvPicPr>
          <p:cNvPr id="14" name="Picture 13"/>
          <p:cNvPicPr>
            <a:picLocks noChangeAspect="1"/>
          </p:cNvPicPr>
          <p:nvPr/>
        </p:nvPicPr>
        <p:blipFill rotWithShape="1">
          <a:blip r:embed="rId3"/>
          <a:srcRect/>
          <a:stretch/>
        </p:blipFill>
        <p:spPr>
          <a:xfrm>
            <a:off x="2997200" y="4702175"/>
            <a:ext cx="2994025" cy="1528763"/>
          </a:xfrm>
          <a:prstGeom prst="rect">
            <a:avLst/>
          </a:prstGeom>
          <a:ln>
            <a:solidFill>
              <a:schemeClr val="tx1"/>
            </a:solidFill>
          </a:ln>
          <a:effectLst>
            <a:outerShdw blurRad="292100" dist="139700" dir="2700000" algn="tl" rotWithShape="0">
              <a:srgbClr val="333333">
                <a:alpha val="65000"/>
              </a:srgbClr>
            </a:outerShdw>
          </a:effectLst>
        </p:spPr>
      </p:pic>
      <p:pic>
        <p:nvPicPr>
          <p:cNvPr id="15" name="Picture 14"/>
          <p:cNvPicPr>
            <a:picLocks noChangeAspect="1"/>
          </p:cNvPicPr>
          <p:nvPr/>
        </p:nvPicPr>
        <p:blipFill rotWithShape="1">
          <a:blip r:embed="rId4"/>
          <a:srcRect/>
          <a:stretch/>
        </p:blipFill>
        <p:spPr>
          <a:xfrm>
            <a:off x="6243638" y="4418013"/>
            <a:ext cx="2368550" cy="1862137"/>
          </a:xfrm>
          <a:prstGeom prst="rect">
            <a:avLst/>
          </a:prstGeom>
          <a:ln>
            <a:solidFill>
              <a:schemeClr val="tx1"/>
            </a:solidFill>
          </a:ln>
          <a:effectLst>
            <a:outerShdw blurRad="292100" dist="139700" dir="2700000" algn="tl" rotWithShape="0">
              <a:srgbClr val="333333">
                <a:alpha val="65000"/>
              </a:srgbClr>
            </a:outerShdw>
          </a:effectLst>
        </p:spPr>
      </p:pic>
      <p:pic>
        <p:nvPicPr>
          <p:cNvPr id="16" name="Picture 15"/>
          <p:cNvPicPr>
            <a:picLocks noChangeAspect="1"/>
          </p:cNvPicPr>
          <p:nvPr/>
        </p:nvPicPr>
        <p:blipFill rotWithShape="1">
          <a:blip r:embed="rId5"/>
          <a:srcRect l="15080" t="46881" r="52181" b="20694"/>
          <a:stretch/>
        </p:blipFill>
        <p:spPr>
          <a:xfrm>
            <a:off x="279400" y="4410075"/>
            <a:ext cx="2516188" cy="1993900"/>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itle1"/>
          <p:cNvSpPr>
            <a:spLocks noGrp="1" noChangeArrowheads="1"/>
          </p:cNvSpPr>
          <p:nvPr>
            <p:ph type="title" idx="4294967295"/>
            <p:custDataLst>
              <p:tags r:id="rId2"/>
            </p:custDataLst>
          </p:nvPr>
        </p:nvSpPr>
        <p:spPr>
          <a:xfrm>
            <a:off x="303213" y="0"/>
            <a:ext cx="8537575" cy="989013"/>
          </a:xfrm>
          <a:prstGeom prst="rect">
            <a:avLst/>
          </a:prstGeom>
        </p:spPr>
        <p:txBody>
          <a:bodyPr/>
          <a:lstStyle/>
          <a:p>
            <a:pPr eaLnBrk="1" hangingPunct="1"/>
            <a:r>
              <a:rPr lang="en-US" altLang="en-US"/>
              <a:t>Central Tendency – Measure of Centre</a:t>
            </a:r>
          </a:p>
        </p:txBody>
      </p:sp>
      <p:sp>
        <p:nvSpPr>
          <p:cNvPr id="174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endParaRPr lang="en-US" altLang="en-US" sz="900" dirty="0">
              <a:solidFill>
                <a:srgbClr val="808080"/>
              </a:solidFill>
              <a:ea typeface="ＭＳ Ｐゴシック" pitchFamily="34" charset="-128"/>
            </a:endParaRPr>
          </a:p>
        </p:txBody>
      </p:sp>
      <p:sp>
        <p:nvSpPr>
          <p:cNvPr id="17412" name="Notes"/>
          <p:cNvSpPr txBox="1">
            <a:spLocks noChangeArrowheads="1"/>
          </p:cNvSpPr>
          <p:nvPr>
            <p:custDataLst>
              <p:tags r:id="rId3"/>
            </p:custDataLst>
          </p:nvPr>
        </p:nvSpPr>
        <p:spPr bwMode="auto">
          <a:xfrm>
            <a:off x="209550" y="6496050"/>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noProof="1">
              <a:solidFill>
                <a:schemeClr val="tx1"/>
              </a:solidFill>
              <a:latin typeface="Verdana" pitchFamily="34" charset="0"/>
            </a:endParaRPr>
          </a:p>
        </p:txBody>
      </p:sp>
      <p:graphicFrame>
        <p:nvGraphicFramePr>
          <p:cNvPr id="3" name="Table 2"/>
          <p:cNvGraphicFramePr>
            <a:graphicFrameLocks noGrp="1"/>
          </p:cNvGraphicFramePr>
          <p:nvPr/>
        </p:nvGraphicFramePr>
        <p:xfrm>
          <a:off x="157163" y="1277938"/>
          <a:ext cx="8747124" cy="4071936"/>
        </p:xfrm>
        <a:graphic>
          <a:graphicData uri="http://schemas.openxmlformats.org/drawingml/2006/table">
            <a:tbl>
              <a:tblPr firstRow="1" bandRow="1">
                <a:tableStyleId>{5C22544A-7EE6-4342-B048-85BDC9FD1C3A}</a:tableStyleId>
              </a:tblPr>
              <a:tblGrid>
                <a:gridCol w="1183818">
                  <a:extLst>
                    <a:ext uri="{9D8B030D-6E8A-4147-A177-3AD203B41FA5}">
                      <a16:colId xmlns:a16="http://schemas.microsoft.com/office/drawing/2014/main" val="20000"/>
                    </a:ext>
                  </a:extLst>
                </a:gridCol>
                <a:gridCol w="2090061">
                  <a:extLst>
                    <a:ext uri="{9D8B030D-6E8A-4147-A177-3AD203B41FA5}">
                      <a16:colId xmlns:a16="http://schemas.microsoft.com/office/drawing/2014/main" val="20001"/>
                    </a:ext>
                  </a:extLst>
                </a:gridCol>
                <a:gridCol w="1680750">
                  <a:extLst>
                    <a:ext uri="{9D8B030D-6E8A-4147-A177-3AD203B41FA5}">
                      <a16:colId xmlns:a16="http://schemas.microsoft.com/office/drawing/2014/main" val="20002"/>
                    </a:ext>
                  </a:extLst>
                </a:gridCol>
                <a:gridCol w="1872343">
                  <a:extLst>
                    <a:ext uri="{9D8B030D-6E8A-4147-A177-3AD203B41FA5}">
                      <a16:colId xmlns:a16="http://schemas.microsoft.com/office/drawing/2014/main" val="20003"/>
                    </a:ext>
                  </a:extLst>
                </a:gridCol>
                <a:gridCol w="1920152">
                  <a:extLst>
                    <a:ext uri="{9D8B030D-6E8A-4147-A177-3AD203B41FA5}">
                      <a16:colId xmlns:a16="http://schemas.microsoft.com/office/drawing/2014/main" val="20004"/>
                    </a:ext>
                  </a:extLst>
                </a:gridCol>
              </a:tblGrid>
              <a:tr h="335319">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6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Category</a:t>
                      </a:r>
                      <a:endParaRPr kumimoji="0" lang="en-US" sz="1600" b="1"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4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Description</a:t>
                      </a:r>
                      <a:endParaRPr kumimoji="0" lang="en-US" sz="1400" b="1"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4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Advantage</a:t>
                      </a:r>
                      <a:endParaRPr kumimoji="0" lang="en-US" sz="1400" b="1"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defRPr/>
                      </a:pPr>
                      <a:r>
                        <a:rPr kumimoji="0" lang="en-US" sz="14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Disadvantage</a:t>
                      </a:r>
                      <a:endParaRPr kumimoji="0" lang="en-US" sz="1400" b="1"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4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Example</a:t>
                      </a:r>
                      <a:endParaRPr kumimoji="0" lang="en-US" sz="1400" b="1"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429" marR="91429" marT="45721" marB="45721" anchor="ctr" horzOverflow="overflow"/>
                </a:tc>
                <a:extLst>
                  <a:ext uri="{0D108BD9-81ED-4DB2-BD59-A6C34878D82A}">
                    <a16:rowId xmlns:a16="http://schemas.microsoft.com/office/drawing/2014/main" val="10000"/>
                  </a:ext>
                </a:extLst>
              </a:tr>
              <a:tr h="1265102">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600" b="1" u="none" strike="noStrike" cap="none" normalizeH="0" baseline="0" dirty="0">
                          <a:ln>
                            <a:noFill/>
                          </a:ln>
                          <a:effectLst/>
                          <a:latin typeface="Calibri" panose="020F0502020204030204" pitchFamily="34" charset="0"/>
                          <a:cs typeface="Calibri" panose="020F0502020204030204" pitchFamily="34" charset="0"/>
                        </a:rPr>
                        <a:t>Mean (Arithmetic Mean)</a:t>
                      </a:r>
                      <a:endParaRPr kumimoji="0" lang="en-US" sz="1600" b="1"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The arithmetic mean of a set of data is found by taking the sum of the data, and then dividing the sum by the total number of values in the set. A mean is commonly referred to as an average.</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Simple to Understand/explain</a:t>
                      </a:r>
                    </a:p>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Takes every value into account.</a:t>
                      </a: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Affected by extreme values</a:t>
                      </a:r>
                    </a:p>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endParaRPr kumimoji="0" lang="en-US" sz="1100" u="none" strike="noStrike" cap="none" normalizeH="0" baseline="0" dirty="0">
                        <a:ln>
                          <a:noFill/>
                        </a:ln>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Mean of the series 1-10 would be (1+2+…10)/10 = 5.5</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extLst>
                  <a:ext uri="{0D108BD9-81ED-4DB2-BD59-A6C34878D82A}">
                    <a16:rowId xmlns:a16="http://schemas.microsoft.com/office/drawing/2014/main" val="10001"/>
                  </a:ext>
                </a:extLst>
              </a:tr>
              <a:tr h="1265102">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600" b="1" u="none" strike="noStrike" cap="none" normalizeH="0" baseline="0" dirty="0">
                          <a:ln>
                            <a:noFill/>
                          </a:ln>
                          <a:effectLst/>
                          <a:latin typeface="Calibri" panose="020F0502020204030204" pitchFamily="34" charset="0"/>
                          <a:cs typeface="Calibri" panose="020F0502020204030204" pitchFamily="34" charset="0"/>
                        </a:rPr>
                        <a:t>Median </a:t>
                      </a:r>
                      <a:endParaRPr kumimoji="0" lang="en-US" sz="1600" b="1"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The median of a finite list of numbers can be found by arranging all the observations from lowest value to highest value (or highest to lowest) and picking the middle one. </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Finds the middle number of a set of data, so outliers have little or no effect</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If the gap between some numbers is large, while it is small between other numbers in the data, this can cause the median to be a very inaccurate way to find the middle of a set of values.</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Case 1 – Median of the  series (1-11) would be  - 6</a:t>
                      </a:r>
                    </a:p>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Case-2 – Median of the series (1-10) would be (5+6)/2 =5.5 </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extLst>
                  <a:ext uri="{0D108BD9-81ED-4DB2-BD59-A6C34878D82A}">
                    <a16:rowId xmlns:a16="http://schemas.microsoft.com/office/drawing/2014/main" val="10002"/>
                  </a:ext>
                </a:extLst>
              </a:tr>
              <a:tr h="1206413">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600" b="1" u="none" strike="noStrike" cap="none" normalizeH="0" baseline="0" dirty="0">
                          <a:ln>
                            <a:noFill/>
                          </a:ln>
                          <a:effectLst/>
                          <a:latin typeface="Calibri" panose="020F0502020204030204" pitchFamily="34" charset="0"/>
                          <a:cs typeface="Calibri" panose="020F0502020204030204" pitchFamily="34" charset="0"/>
                        </a:rPr>
                        <a:t>Mode</a:t>
                      </a:r>
                      <a:endParaRPr kumimoji="0" lang="en-US" sz="1600" b="1"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The mode is the value that occurs most frequently in a data set </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Allows you to see what value happened the most in a set of data. This can help you to figure out things in a different way. It is also quick and easy.</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Could be very far from the actual middle of the data. The least reliable way to find the middle or average of the data.</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Example 1 –(1,2,3,4,4,5)  - Mode 4</a:t>
                      </a:r>
                    </a:p>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Example 2 – (1,2,2,3,3,4) – Mode 2,3</a:t>
                      </a:r>
                    </a:p>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Example 3 – (1,1,2,2,3,3) – No Mode</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extLst>
                  <a:ext uri="{0D108BD9-81ED-4DB2-BD59-A6C34878D82A}">
                    <a16:rowId xmlns:a16="http://schemas.microsoft.com/office/drawing/2014/main" val="10003"/>
                  </a:ext>
                </a:extLst>
              </a:tr>
            </a:tbl>
          </a:graphicData>
        </a:graphic>
      </p:graphicFrame>
      <p:sp>
        <p:nvSpPr>
          <p:cNvPr id="6" name="Text Box 4"/>
          <p:cNvSpPr txBox="1">
            <a:spLocks noChangeArrowheads="1"/>
          </p:cNvSpPr>
          <p:nvPr/>
        </p:nvSpPr>
        <p:spPr bwMode="auto">
          <a:xfrm>
            <a:off x="139700" y="5419725"/>
            <a:ext cx="8786813" cy="923925"/>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marL="0" indent="0" algn="l">
              <a:buClr>
                <a:srgbClr val="3A6008"/>
              </a:buClr>
              <a:defRPr/>
            </a:pPr>
            <a:r>
              <a:rPr lang="en-US" altLang="en-US" b="1" dirty="0">
                <a:latin typeface="Calibri" panose="020F0502020204030204" pitchFamily="34" charset="0"/>
                <a:cs typeface="Calibri" panose="020F0502020204030204" pitchFamily="34" charset="0"/>
              </a:rPr>
              <a:t>USAGE: </a:t>
            </a:r>
            <a:r>
              <a:rPr lang="en-US" altLang="en-US" dirty="0">
                <a:latin typeface="Calibri" panose="020F0502020204030204" pitchFamily="34" charset="0"/>
                <a:cs typeface="Calibri" panose="020F0502020204030204" pitchFamily="34" charset="0"/>
              </a:rPr>
              <a:t>Incase the dataset contains outliers, it is suggested that one uses Median instead of Mean as the average reported could be highly skewed by outliers,  but again it depends on how we use this data.</a:t>
            </a:r>
          </a:p>
          <a:p>
            <a:pPr marL="0" indent="0" algn="l">
              <a:buClr>
                <a:srgbClr val="3A6008"/>
              </a:buClr>
              <a:defRPr/>
            </a:pPr>
            <a:r>
              <a:rPr lang="en-US" altLang="en-US" dirty="0">
                <a:latin typeface="Calibri" panose="020F0502020204030204" pitchFamily="34" charset="0"/>
                <a:cs typeface="Calibri" panose="020F0502020204030204" pitchFamily="34" charset="0"/>
              </a:rPr>
              <a:t>E.g. College placement committee would want to lure students by reporting mean salary received by its students but a student seeking admission should consider median as the average reported could be biased by couple of highly compensated international placements.</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1"/>
          <p:cNvSpPr>
            <a:spLocks noGrp="1" noChangeArrowheads="1"/>
          </p:cNvSpPr>
          <p:nvPr>
            <p:ph type="title" idx="4294967295"/>
            <p:custDataLst>
              <p:tags r:id="rId2"/>
            </p:custDataLst>
          </p:nvPr>
        </p:nvSpPr>
        <p:spPr>
          <a:xfrm>
            <a:off x="303213" y="0"/>
            <a:ext cx="8537575" cy="989013"/>
          </a:xfrm>
          <a:prstGeom prst="rect">
            <a:avLst/>
          </a:prstGeom>
        </p:spPr>
        <p:txBody>
          <a:bodyPr/>
          <a:lstStyle/>
          <a:p>
            <a:pPr eaLnBrk="1" hangingPunct="1"/>
            <a:r>
              <a:rPr lang="en-US" altLang="en-US"/>
              <a:t>Working on Numerical Data…And Visualizing…!!!</a:t>
            </a:r>
          </a:p>
        </p:txBody>
      </p:sp>
      <p:sp>
        <p:nvSpPr>
          <p:cNvPr id="1843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endParaRPr lang="en-US" altLang="en-US" sz="900" dirty="0">
              <a:solidFill>
                <a:srgbClr val="808080"/>
              </a:solidFill>
              <a:ea typeface="ＭＳ Ｐゴシック" pitchFamily="34" charset="-128"/>
            </a:endParaRPr>
          </a:p>
        </p:txBody>
      </p:sp>
      <p:sp>
        <p:nvSpPr>
          <p:cNvPr id="18436" name="Notes"/>
          <p:cNvSpPr txBox="1">
            <a:spLocks noChangeArrowheads="1"/>
          </p:cNvSpPr>
          <p:nvPr>
            <p:custDataLst>
              <p:tags r:id="rId3"/>
            </p:custDataLst>
          </p:nvPr>
        </p:nvSpPr>
        <p:spPr bwMode="auto">
          <a:xfrm>
            <a:off x="209550" y="6496050"/>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grpSp>
        <p:nvGrpSpPr>
          <p:cNvPr id="18437" name="Group 4"/>
          <p:cNvGrpSpPr>
            <a:grpSpLocks/>
          </p:cNvGrpSpPr>
          <p:nvPr/>
        </p:nvGrpSpPr>
        <p:grpSpPr bwMode="auto">
          <a:xfrm>
            <a:off x="209550" y="1208088"/>
            <a:ext cx="8753475" cy="5157787"/>
            <a:chOff x="208909" y="1207855"/>
            <a:chExt cx="8754311" cy="5157132"/>
          </a:xfrm>
        </p:grpSpPr>
        <p:pic>
          <p:nvPicPr>
            <p:cNvPr id="1843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834" y="1238531"/>
              <a:ext cx="2001931" cy="114229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844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5236" y="1207855"/>
              <a:ext cx="2037984" cy="11729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844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909" y="1238147"/>
              <a:ext cx="4497618" cy="271200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8442"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4073" y="2425889"/>
              <a:ext cx="2006692" cy="11106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8443"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5236" y="2425889"/>
              <a:ext cx="2037984" cy="111068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8444"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4342" y="3590365"/>
              <a:ext cx="3441179" cy="134532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8445"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6922" y="4947029"/>
              <a:ext cx="3419889" cy="141795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grpSp>
      <p:pic>
        <p:nvPicPr>
          <p:cNvPr id="18438"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4094163"/>
            <a:ext cx="4489450" cy="23653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 val="Boston"/>
</p:tagLst>
</file>

<file path=ppt/tags/tag10.xml><?xml version="1.0" encoding="utf-8"?>
<p:tagLst xmlns:a="http://schemas.openxmlformats.org/drawingml/2006/main" xmlns:r="http://schemas.openxmlformats.org/officeDocument/2006/relationships" xmlns:p="http://schemas.openxmlformats.org/presentationml/2006/main">
  <p:tag name="ORDER" val="1"/>
  <p:tag name="MULTI-LINE" val="false"/>
  <p:tag name="TEXT" val="Action Title:"/>
  <p:tag name="FILL" val="true"/>
  <p:tag name="OPTIONAL" val="false"/>
  <p:tag name="NAME" val="Title1"/>
  <p:tag name="HEIGHT" val="1"/>
  <p:tag name="INDENTED" val="false"/>
  <p:tag name="CAPTION HEIGHT" val="2"/>
</p:tagLst>
</file>

<file path=ppt/tags/tag11.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12.xml><?xml version="1.0" encoding="utf-8"?>
<p:tagLst xmlns:a="http://schemas.openxmlformats.org/drawingml/2006/main" xmlns:r="http://schemas.openxmlformats.org/officeDocument/2006/relationships" xmlns:p="http://schemas.openxmlformats.org/presentationml/2006/main">
  <p:tag name="CREATEDBY" val="KMASlideWizard"/>
</p:tagLst>
</file>

<file path=ppt/tags/tag13.xml><?xml version="1.0" encoding="utf-8"?>
<p:tagLst xmlns:a="http://schemas.openxmlformats.org/drawingml/2006/main" xmlns:r="http://schemas.openxmlformats.org/officeDocument/2006/relationships" xmlns:p="http://schemas.openxmlformats.org/presentationml/2006/main">
  <p:tag name="ORDER" val="1"/>
  <p:tag name="MULTI-LINE" val="false"/>
  <p:tag name="TEXT" val="Action Title:"/>
  <p:tag name="FILL" val="true"/>
  <p:tag name="OPTIONAL" val="false"/>
  <p:tag name="NAME" val="Title1"/>
  <p:tag name="HEIGHT" val="1"/>
  <p:tag name="INDENTED" val="false"/>
  <p:tag name="CAPTION HEIGHT" val="2"/>
</p:tagLst>
</file>

<file path=ppt/tags/tag14.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15.xml><?xml version="1.0" encoding="utf-8"?>
<p:tagLst xmlns:a="http://schemas.openxmlformats.org/drawingml/2006/main" xmlns:r="http://schemas.openxmlformats.org/officeDocument/2006/relationships" xmlns:p="http://schemas.openxmlformats.org/presentationml/2006/main">
  <p:tag name="CREATEDBY" val="KMASlideWizard"/>
</p:tagLst>
</file>

<file path=ppt/tags/tag16.xml><?xml version="1.0" encoding="utf-8"?>
<p:tagLst xmlns:a="http://schemas.openxmlformats.org/drawingml/2006/main" xmlns:r="http://schemas.openxmlformats.org/officeDocument/2006/relationships" xmlns:p="http://schemas.openxmlformats.org/presentationml/2006/main">
  <p:tag name="ORDER" val="1"/>
  <p:tag name="MULTI-LINE" val="false"/>
  <p:tag name="TEXT" val="Action Title:"/>
  <p:tag name="FILL" val="true"/>
  <p:tag name="OPTIONAL" val="false"/>
  <p:tag name="NAME" val="Title1"/>
  <p:tag name="HEIGHT" val="1"/>
  <p:tag name="INDENTED" val="false"/>
  <p:tag name="CAPTION HEIGHT" val="2"/>
</p:tagLst>
</file>

<file path=ppt/tags/tag17.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18.xml><?xml version="1.0" encoding="utf-8"?>
<p:tagLst xmlns:a="http://schemas.openxmlformats.org/drawingml/2006/main" xmlns:r="http://schemas.openxmlformats.org/officeDocument/2006/relationships" xmlns:p="http://schemas.openxmlformats.org/presentationml/2006/main">
  <p:tag name="CREATEDBY" val="KMASlideWizard"/>
</p:tagLst>
</file>

<file path=ppt/tags/tag19.xml><?xml version="1.0" encoding="utf-8"?>
<p:tagLst xmlns:a="http://schemas.openxmlformats.org/drawingml/2006/main" xmlns:r="http://schemas.openxmlformats.org/officeDocument/2006/relationships" xmlns:p="http://schemas.openxmlformats.org/presentationml/2006/main">
  <p:tag name="ORDER" val="1"/>
  <p:tag name="MULTI-LINE" val="false"/>
  <p:tag name="TEXT" val="Action Title:"/>
  <p:tag name="FILL" val="true"/>
  <p:tag name="OPTIONAL" val="false"/>
  <p:tag name="NAME" val="Title1"/>
  <p:tag name="HEIGHT" val="1"/>
  <p:tag name="INDENTED" val="false"/>
  <p:tag name="CAPTION HEIGHT" val="2"/>
</p:tagLst>
</file>

<file path=ppt/tags/tag2.xml><?xml version="1.0" encoding="utf-8"?>
<p:tagLst xmlns:a="http://schemas.openxmlformats.org/drawingml/2006/main" xmlns:r="http://schemas.openxmlformats.org/officeDocument/2006/relationships" xmlns:p="http://schemas.openxmlformats.org/presentationml/2006/main">
  <p:tag name="CREATEDBY" val="KMASlideWizard"/>
</p:tagLst>
</file>

<file path=ppt/tags/tag20.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21.xml><?xml version="1.0" encoding="utf-8"?>
<p:tagLst xmlns:a="http://schemas.openxmlformats.org/drawingml/2006/main" xmlns:r="http://schemas.openxmlformats.org/officeDocument/2006/relationships" xmlns:p="http://schemas.openxmlformats.org/presentationml/2006/main">
  <p:tag name="CREATEDBY" val="KMASlideWizard"/>
</p:tagLst>
</file>

<file path=ppt/tags/tag22.xml><?xml version="1.0" encoding="utf-8"?>
<p:tagLst xmlns:a="http://schemas.openxmlformats.org/drawingml/2006/main" xmlns:r="http://schemas.openxmlformats.org/officeDocument/2006/relationships" xmlns:p="http://schemas.openxmlformats.org/presentationml/2006/main">
  <p:tag name="ORDER" val="1"/>
  <p:tag name="MULTI-LINE" val="false"/>
  <p:tag name="TEXT" val="Action Title:"/>
  <p:tag name="FILL" val="true"/>
  <p:tag name="OPTIONAL" val="false"/>
  <p:tag name="NAME" val="Title1"/>
  <p:tag name="HEIGHT" val="1"/>
  <p:tag name="INDENTED" val="false"/>
  <p:tag name="CAPTION HEIGHT" val="2"/>
</p:tagLst>
</file>

<file path=ppt/tags/tag23.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24.xml><?xml version="1.0" encoding="utf-8"?>
<p:tagLst xmlns:a="http://schemas.openxmlformats.org/drawingml/2006/main" xmlns:r="http://schemas.openxmlformats.org/officeDocument/2006/relationships" xmlns:p="http://schemas.openxmlformats.org/presentationml/2006/main">
  <p:tag name="CREATEDBY" val="KMASlideWizard"/>
</p:tagLst>
</file>

<file path=ppt/tags/tag25.xml><?xml version="1.0" encoding="utf-8"?>
<p:tagLst xmlns:a="http://schemas.openxmlformats.org/drawingml/2006/main" xmlns:r="http://schemas.openxmlformats.org/officeDocument/2006/relationships" xmlns:p="http://schemas.openxmlformats.org/presentationml/2006/main">
  <p:tag name="ORDER" val="1"/>
  <p:tag name="MULTI-LINE" val="false"/>
  <p:tag name="TEXT" val="Action Title:"/>
  <p:tag name="FILL" val="true"/>
  <p:tag name="OPTIONAL" val="false"/>
  <p:tag name="NAME" val="Title1"/>
  <p:tag name="HEIGHT" val="1"/>
  <p:tag name="INDENTED" val="false"/>
  <p:tag name="CAPTION HEIGHT" val="2"/>
</p:tagLst>
</file>

<file path=ppt/tags/tag26.xml><?xml version="1.0" encoding="utf-8"?>
<p:tagLst xmlns:a="http://schemas.openxmlformats.org/drawingml/2006/main" xmlns:r="http://schemas.openxmlformats.org/officeDocument/2006/relationships" xmlns:p="http://schemas.openxmlformats.org/presentationml/2006/main">
  <p:tag name="CREATEDBY" val="KMASlideWizard"/>
</p:tagLst>
</file>

<file path=ppt/tags/tag27.xml><?xml version="1.0" encoding="utf-8"?>
<p:tagLst xmlns:a="http://schemas.openxmlformats.org/drawingml/2006/main" xmlns:r="http://schemas.openxmlformats.org/officeDocument/2006/relationships" xmlns:p="http://schemas.openxmlformats.org/presentationml/2006/main">
  <p:tag name="ORDER" val="1"/>
  <p:tag name="MULTI-LINE" val="false"/>
  <p:tag name="TEXT" val="Action Title:"/>
  <p:tag name="FILL" val="true"/>
  <p:tag name="OPTIONAL" val="false"/>
  <p:tag name="NAME" val="Title1"/>
  <p:tag name="HEIGHT" val="1"/>
  <p:tag name="INDENTED" val="false"/>
  <p:tag name="CAPTION HEIGHT" val="2"/>
</p:tagLst>
</file>

<file path=ppt/tags/tag28.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29.xml><?xml version="1.0" encoding="utf-8"?>
<p:tagLst xmlns:a="http://schemas.openxmlformats.org/drawingml/2006/main" xmlns:r="http://schemas.openxmlformats.org/officeDocument/2006/relationships" xmlns:p="http://schemas.openxmlformats.org/presentationml/2006/main">
  <p:tag name="CREATEDBY" val="KMASlideWizard"/>
</p:tagLst>
</file>

<file path=ppt/tags/tag3.xml><?xml version="1.0" encoding="utf-8"?>
<p:tagLst xmlns:a="http://schemas.openxmlformats.org/drawingml/2006/main" xmlns:r="http://schemas.openxmlformats.org/officeDocument/2006/relationships" xmlns:p="http://schemas.openxmlformats.org/presentationml/2006/main">
  <p:tag name="ORDER" val="1"/>
  <p:tag name="MULTI-LINE" val="false"/>
  <p:tag name="TEXT" val="Action Title:"/>
  <p:tag name="FILL" val="true"/>
  <p:tag name="OPTIONAL" val="false"/>
  <p:tag name="NAME" val="Title1"/>
  <p:tag name="HEIGHT" val="1"/>
  <p:tag name="INDENTED" val="false"/>
  <p:tag name="CAPTION HEIGHT" val="2"/>
</p:tagLst>
</file>

<file path=ppt/tags/tag30.xml><?xml version="1.0" encoding="utf-8"?>
<p:tagLst xmlns:a="http://schemas.openxmlformats.org/drawingml/2006/main" xmlns:r="http://schemas.openxmlformats.org/officeDocument/2006/relationships" xmlns:p="http://schemas.openxmlformats.org/presentationml/2006/main">
  <p:tag name="ORDER" val="1"/>
  <p:tag name="MULTI-LINE" val="false"/>
  <p:tag name="TEXT" val="Action Title:"/>
  <p:tag name="FILL" val="true"/>
  <p:tag name="OPTIONAL" val="false"/>
  <p:tag name="NAME" val="Title1"/>
  <p:tag name="HEIGHT" val="1"/>
  <p:tag name="INDENTED" val="false"/>
  <p:tag name="CAPTION HEIGHT" val="2"/>
</p:tagLst>
</file>

<file path=ppt/tags/tag31.xml><?xml version="1.0" encoding="utf-8"?>
<p:tagLst xmlns:a="http://schemas.openxmlformats.org/drawingml/2006/main" xmlns:r="http://schemas.openxmlformats.org/officeDocument/2006/relationships" xmlns:p="http://schemas.openxmlformats.org/presentationml/2006/main">
  <p:tag name="CREATEDBY" val="KMASlideWizard"/>
</p:tagLst>
</file>

<file path=ppt/tags/tag32.xml><?xml version="1.0" encoding="utf-8"?>
<p:tagLst xmlns:a="http://schemas.openxmlformats.org/drawingml/2006/main" xmlns:r="http://schemas.openxmlformats.org/officeDocument/2006/relationships" xmlns:p="http://schemas.openxmlformats.org/presentationml/2006/main">
  <p:tag name="ORDER" val="1"/>
  <p:tag name="MULTI-LINE" val="false"/>
  <p:tag name="TEXT" val="Action Title:"/>
  <p:tag name="FILL" val="true"/>
  <p:tag name="OPTIONAL" val="false"/>
  <p:tag name="NAME" val="Title1"/>
  <p:tag name="HEIGHT" val="1"/>
  <p:tag name="INDENTED" val="false"/>
  <p:tag name="CAPTION HEIGHT" val="2"/>
</p:tagLst>
</file>

<file path=ppt/tags/tag33.xml><?xml version="1.0" encoding="utf-8"?>
<p:tagLst xmlns:a="http://schemas.openxmlformats.org/drawingml/2006/main" xmlns:r="http://schemas.openxmlformats.org/officeDocument/2006/relationships" xmlns:p="http://schemas.openxmlformats.org/presentationml/2006/main">
  <p:tag name="CREATEDBY" val="KMASlideWizard"/>
</p:tagLst>
</file>

<file path=ppt/tags/tag34.xml><?xml version="1.0" encoding="utf-8"?>
<p:tagLst xmlns:a="http://schemas.openxmlformats.org/drawingml/2006/main" xmlns:r="http://schemas.openxmlformats.org/officeDocument/2006/relationships" xmlns:p="http://schemas.openxmlformats.org/presentationml/2006/main">
  <p:tag name="ORDER" val="1"/>
  <p:tag name="MULTI-LINE" val="false"/>
  <p:tag name="TEXT" val="Action Title:"/>
  <p:tag name="FILL" val="true"/>
  <p:tag name="OPTIONAL" val="false"/>
  <p:tag name="NAME" val="Title1"/>
  <p:tag name="HEIGHT" val="1"/>
  <p:tag name="INDENTED" val="false"/>
  <p:tag name="CAPTION HEIGHT" val="2"/>
</p:tagLst>
</file>

<file path=ppt/tags/tag35.xml><?xml version="1.0" encoding="utf-8"?>
<p:tagLst xmlns:a="http://schemas.openxmlformats.org/drawingml/2006/main" xmlns:r="http://schemas.openxmlformats.org/officeDocument/2006/relationships" xmlns:p="http://schemas.openxmlformats.org/presentationml/2006/main">
  <p:tag name="CREATEDBY" val="KMASlideWizard"/>
</p:tagLst>
</file>

<file path=ppt/tags/tag36.xml><?xml version="1.0" encoding="utf-8"?>
<p:tagLst xmlns:a="http://schemas.openxmlformats.org/drawingml/2006/main" xmlns:r="http://schemas.openxmlformats.org/officeDocument/2006/relationships" xmlns:p="http://schemas.openxmlformats.org/presentationml/2006/main">
  <p:tag name="ORDER" val="1"/>
  <p:tag name="MULTI-LINE" val="false"/>
  <p:tag name="TEXT" val="Action Title:"/>
  <p:tag name="FILL" val="true"/>
  <p:tag name="OPTIONAL" val="false"/>
  <p:tag name="NAME" val="Title1"/>
  <p:tag name="HEIGHT" val="1"/>
  <p:tag name="INDENTED" val="false"/>
  <p:tag name="CAPTION HEIGHT" val="2"/>
</p:tagLst>
</file>

<file path=ppt/tags/tag37.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4.xml><?xml version="1.0" encoding="utf-8"?>
<p:tagLst xmlns:a="http://schemas.openxmlformats.org/drawingml/2006/main" xmlns:r="http://schemas.openxmlformats.org/officeDocument/2006/relationships" xmlns:p="http://schemas.openxmlformats.org/presentationml/2006/main">
  <p:tag name="CREATEDBY" val="KMASlideWizard"/>
</p:tagLst>
</file>

<file path=ppt/tags/tag5.xml><?xml version="1.0" encoding="utf-8"?>
<p:tagLst xmlns:a="http://schemas.openxmlformats.org/drawingml/2006/main" xmlns:r="http://schemas.openxmlformats.org/officeDocument/2006/relationships" xmlns:p="http://schemas.openxmlformats.org/presentationml/2006/main">
  <p:tag name="ORDER" val="1"/>
  <p:tag name="MULTI-LINE" val="false"/>
  <p:tag name="TEXT" val="Action Title:"/>
  <p:tag name="FILL" val="true"/>
  <p:tag name="OPTIONAL" val="false"/>
  <p:tag name="NAME" val="Title1"/>
  <p:tag name="HEIGHT" val="1"/>
  <p:tag name="INDENTED" val="false"/>
  <p:tag name="CAPTION HEIGHT" val="2"/>
</p:tagLst>
</file>

<file path=ppt/tags/tag6.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7.xml><?xml version="1.0" encoding="utf-8"?>
<p:tagLst xmlns:a="http://schemas.openxmlformats.org/drawingml/2006/main" xmlns:r="http://schemas.openxmlformats.org/officeDocument/2006/relationships" xmlns:p="http://schemas.openxmlformats.org/presentationml/2006/main">
  <p:tag name="CREATEDBY" val="KMASlideWizard"/>
</p:tagLst>
</file>

<file path=ppt/tags/tag8.xml><?xml version="1.0" encoding="utf-8"?>
<p:tagLst xmlns:a="http://schemas.openxmlformats.org/drawingml/2006/main" xmlns:r="http://schemas.openxmlformats.org/officeDocument/2006/relationships" xmlns:p="http://schemas.openxmlformats.org/presentationml/2006/main">
  <p:tag name="ORDER" val="1"/>
  <p:tag name="MULTI-LINE" val="false"/>
  <p:tag name="TEXT" val="Action Title:"/>
  <p:tag name="FILL" val="true"/>
  <p:tag name="OPTIONAL" val="false"/>
  <p:tag name="NAME" val="Title1"/>
  <p:tag name="HEIGHT" val="1"/>
  <p:tag name="INDENTED" val="false"/>
  <p:tag name="CAPTION HEIGHT" val="2"/>
</p:tagLst>
</file>

<file path=ppt/tags/tag9.xml><?xml version="1.0" encoding="utf-8"?>
<p:tagLst xmlns:a="http://schemas.openxmlformats.org/drawingml/2006/main" xmlns:r="http://schemas.openxmlformats.org/officeDocument/2006/relationships" xmlns:p="http://schemas.openxmlformats.org/presentationml/2006/main">
  <p:tag name="CREATEDBY" val="KMASlideWizard"/>
</p:tagLst>
</file>

<file path=ppt/theme/theme1.xml><?xml version="1.0" encoding="utf-8"?>
<a:theme xmlns:a="http://schemas.openxmlformats.org/drawingml/2006/main" name="3_blank">
  <a:themeElements>
    <a:clrScheme name="3_blank 3">
      <a:dk1>
        <a:srgbClr val="000000"/>
      </a:dk1>
      <a:lt1>
        <a:srgbClr val="FFFFFF"/>
      </a:lt1>
      <a:dk2>
        <a:srgbClr val="000000"/>
      </a:dk2>
      <a:lt2>
        <a:srgbClr val="808080"/>
      </a:lt2>
      <a:accent1>
        <a:srgbClr val="5D9A0C"/>
      </a:accent1>
      <a:accent2>
        <a:srgbClr val="A1D373"/>
      </a:accent2>
      <a:accent3>
        <a:srgbClr val="FFFFFF"/>
      </a:accent3>
      <a:accent4>
        <a:srgbClr val="000000"/>
      </a:accent4>
      <a:accent5>
        <a:srgbClr val="B6CAAA"/>
      </a:accent5>
      <a:accent6>
        <a:srgbClr val="91BF68"/>
      </a:accent6>
      <a:hlink>
        <a:srgbClr val="00ADEA"/>
      </a:hlink>
      <a:folHlink>
        <a:srgbClr val="005A8B"/>
      </a:folHlink>
    </a:clrScheme>
    <a:fontScheme name="3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114300" marR="0" indent="-11430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114300" marR="0" indent="-11430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3_blank 1">
        <a:dk1>
          <a:srgbClr val="000000"/>
        </a:dk1>
        <a:lt1>
          <a:srgbClr val="FFFFFF"/>
        </a:lt1>
        <a:dk2>
          <a:srgbClr val="000000"/>
        </a:dk2>
        <a:lt2>
          <a:srgbClr val="808080"/>
        </a:lt2>
        <a:accent1>
          <a:srgbClr val="3C8A2E"/>
        </a:accent1>
        <a:accent2>
          <a:srgbClr val="C7D28A"/>
        </a:accent2>
        <a:accent3>
          <a:srgbClr val="FFFFFF"/>
        </a:accent3>
        <a:accent4>
          <a:srgbClr val="000000"/>
        </a:accent4>
        <a:accent5>
          <a:srgbClr val="AFC4AD"/>
        </a:accent5>
        <a:accent6>
          <a:srgbClr val="B4BE7D"/>
        </a:accent6>
        <a:hlink>
          <a:srgbClr val="739600"/>
        </a:hlink>
        <a:folHlink>
          <a:srgbClr val="B7D2E3"/>
        </a:folHlink>
      </a:clrScheme>
      <a:clrMap bg1="lt1" tx1="dk1" bg2="lt2" tx2="dk2" accent1="accent1" accent2="accent2" accent3="accent3" accent4="accent4" accent5="accent5" accent6="accent6" hlink="hlink" folHlink="folHlink"/>
    </a:extraClrScheme>
    <a:extraClrScheme>
      <a:clrScheme name="3_blank 2">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clrMap bg1="lt1" tx1="dk1" bg2="lt2" tx2="dk2" accent1="accent1" accent2="accent2" accent3="accent3" accent4="accent4" accent5="accent5" accent6="accent6" hlink="hlink" folHlink="folHlink"/>
    </a:extraClrScheme>
    <a:extraClrScheme>
      <a:clrScheme name="3_blank 3">
        <a:dk1>
          <a:srgbClr val="000000"/>
        </a:dk1>
        <a:lt1>
          <a:srgbClr val="FFFFFF"/>
        </a:lt1>
        <a:dk2>
          <a:srgbClr val="000000"/>
        </a:dk2>
        <a:lt2>
          <a:srgbClr val="808080"/>
        </a:lt2>
        <a:accent1>
          <a:srgbClr val="5D9A0C"/>
        </a:accent1>
        <a:accent2>
          <a:srgbClr val="A1D373"/>
        </a:accent2>
        <a:accent3>
          <a:srgbClr val="FFFFFF"/>
        </a:accent3>
        <a:accent4>
          <a:srgbClr val="000000"/>
        </a:accent4>
        <a:accent5>
          <a:srgbClr val="B6CAAA"/>
        </a:accent5>
        <a:accent6>
          <a:srgbClr val="91BF68"/>
        </a:accent6>
        <a:hlink>
          <a:srgbClr val="00ADEA"/>
        </a:hlink>
        <a:folHlink>
          <a:srgbClr val="005A8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11096</TotalTime>
  <Words>5247</Words>
  <Application>Microsoft Office PowerPoint</Application>
  <PresentationFormat>Letter Paper (8.5x11 in)</PresentationFormat>
  <Paragraphs>361</Paragraphs>
  <Slides>43</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Calibri</vt:lpstr>
      <vt:lpstr>Freestyle Script</vt:lpstr>
      <vt:lpstr>Kristen ITC</vt:lpstr>
      <vt:lpstr>Times New Roman</vt:lpstr>
      <vt:lpstr>Verdana</vt:lpstr>
      <vt:lpstr>Wingdings</vt:lpstr>
      <vt:lpstr>Wingdings 2</vt:lpstr>
      <vt:lpstr>Wingdings 3</vt:lpstr>
      <vt:lpstr>3_blank</vt:lpstr>
      <vt:lpstr>Welcome to STATISTICS 101 Session….</vt:lpstr>
      <vt:lpstr>Statistics…Probability….And….!!!</vt:lpstr>
      <vt:lpstr>We are Thankful to….</vt:lpstr>
      <vt:lpstr>Course Scope (Covered in session)</vt:lpstr>
      <vt:lpstr>Data Basics</vt:lpstr>
      <vt:lpstr>Population, Sample and Sources of Bias</vt:lpstr>
      <vt:lpstr>Popular Sampling Methods</vt:lpstr>
      <vt:lpstr>Central Tendency – Measure of Centre</vt:lpstr>
      <vt:lpstr>Working on Numerical Data…And Visualizing…!!!</vt:lpstr>
      <vt:lpstr>Skewness and Kurtosis!</vt:lpstr>
      <vt:lpstr>Dispersion – Measure of Spread</vt:lpstr>
      <vt:lpstr>Probability Theory</vt:lpstr>
      <vt:lpstr>  Concepts Related to Probability Theory</vt:lpstr>
      <vt:lpstr>Continued Concepts….Marginal, Joint, Conditional Probabilities</vt:lpstr>
      <vt:lpstr>Bayes Theorem: An example…</vt:lpstr>
      <vt:lpstr>Variable Transformation</vt:lpstr>
      <vt:lpstr>Exploring Categorical Variables</vt:lpstr>
      <vt:lpstr>Data Treatment and Exploratory Data Analysis….</vt:lpstr>
      <vt:lpstr>Distribution…parameter…statistics !!</vt:lpstr>
      <vt:lpstr>Normal Distribution….</vt:lpstr>
      <vt:lpstr>Normal Distribution – Area…Shape…Size…</vt:lpstr>
      <vt:lpstr>Standardized Z-Score</vt:lpstr>
      <vt:lpstr>Percentiles</vt:lpstr>
      <vt:lpstr>Binomial Distribution</vt:lpstr>
      <vt:lpstr>Poisson Distribution</vt:lpstr>
      <vt:lpstr>Normal approximation of Binomial and Poisson Distributions</vt:lpstr>
      <vt:lpstr>Central Limit Theorem</vt:lpstr>
      <vt:lpstr>Confidence Interval</vt:lpstr>
      <vt:lpstr>Confidence Interval – Contd..</vt:lpstr>
      <vt:lpstr>Confidence Interval – Contd..</vt:lpstr>
      <vt:lpstr>Hypothesis Testing</vt:lpstr>
      <vt:lpstr>Hypothesis Testing - Contd…</vt:lpstr>
      <vt:lpstr>Hypothesis Testing – One Sided Test</vt:lpstr>
      <vt:lpstr>Hypothesis Testing – Two Sided Test</vt:lpstr>
      <vt:lpstr>Chi-Square Test</vt:lpstr>
      <vt:lpstr>Chi-Square Test</vt:lpstr>
      <vt:lpstr>Chi-Square Test</vt:lpstr>
      <vt:lpstr>Chi-Square Test</vt:lpstr>
      <vt:lpstr>Chi-Square Test</vt:lpstr>
      <vt:lpstr>Chi-Square Test</vt:lpstr>
      <vt:lpstr>Correlation Concept…</vt:lpstr>
      <vt:lpstr>Scatter Plots…Guess the Correlation Coefficient…!!!</vt:lpstr>
      <vt:lpstr>Thank You!!</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0</dc:title>
  <dc:creator>Moitra, Anindya</dc:creator>
  <cp:lastModifiedBy>Moitra, Anindya</cp:lastModifiedBy>
  <cp:revision>504</cp:revision>
  <cp:lastPrinted>2015-02-18T14:14:48Z</cp:lastPrinted>
  <dcterms:created xsi:type="dcterms:W3CDTF">2010-09-24T15:58:57Z</dcterms:created>
  <dcterms:modified xsi:type="dcterms:W3CDTF">2019-06-11T10:11:02Z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umberOfSlides">
    <vt:i4>44</vt:i4>
  </property>
  <property fmtid="{D5CDD505-2E9C-101B-9397-08002B2CF9AE}" pid="3" name="RevisionCount">
    <vt:i4>1</vt:i4>
  </property>
</Properties>
</file>